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263" r:id="rId2"/>
    <p:sldId id="2265" r:id="rId3"/>
    <p:sldId id="2211" r:id="rId4"/>
    <p:sldId id="2260" r:id="rId5"/>
    <p:sldId id="2257" r:id="rId6"/>
    <p:sldId id="2242" r:id="rId7"/>
    <p:sldId id="2258" r:id="rId8"/>
    <p:sldId id="2191" r:id="rId9"/>
    <p:sldId id="2244" r:id="rId10"/>
    <p:sldId id="2246" r:id="rId11"/>
    <p:sldId id="2247" r:id="rId12"/>
    <p:sldId id="2248" r:id="rId13"/>
    <p:sldId id="2245" r:id="rId14"/>
    <p:sldId id="2182" r:id="rId15"/>
    <p:sldId id="2184" r:id="rId16"/>
    <p:sldId id="2183" r:id="rId17"/>
    <p:sldId id="2230" r:id="rId18"/>
    <p:sldId id="2249" r:id="rId19"/>
    <p:sldId id="2266" r:id="rId20"/>
    <p:sldId id="2250" r:id="rId21"/>
    <p:sldId id="2251" r:id="rId22"/>
    <p:sldId id="2267" r:id="rId23"/>
    <p:sldId id="2252" r:id="rId24"/>
    <p:sldId id="2187" r:id="rId25"/>
    <p:sldId id="429" r:id="rId26"/>
    <p:sldId id="2226" r:id="rId27"/>
    <p:sldId id="2232" r:id="rId28"/>
    <p:sldId id="2233" r:id="rId29"/>
    <p:sldId id="2186" r:id="rId30"/>
    <p:sldId id="2181" r:id="rId31"/>
    <p:sldId id="2239" r:id="rId32"/>
    <p:sldId id="2224" r:id="rId33"/>
    <p:sldId id="2262" r:id="rId34"/>
    <p:sldId id="2253" r:id="rId35"/>
    <p:sldId id="2254" r:id="rId36"/>
    <p:sldId id="2255" r:id="rId37"/>
    <p:sldId id="2256" r:id="rId38"/>
    <p:sldId id="578" r:id="rId39"/>
    <p:sldId id="579" r:id="rId40"/>
    <p:sldId id="580" r:id="rId41"/>
    <p:sldId id="1977" r:id="rId42"/>
    <p:sldId id="2225" r:id="rId43"/>
    <p:sldId id="2231" r:id="rId44"/>
    <p:sldId id="2234" r:id="rId45"/>
    <p:sldId id="2227" r:id="rId46"/>
    <p:sldId id="2235" r:id="rId47"/>
    <p:sldId id="2236" r:id="rId48"/>
    <p:sldId id="2237" r:id="rId49"/>
    <p:sldId id="223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838" autoAdjust="0"/>
  </p:normalViewPr>
  <p:slideViewPr>
    <p:cSldViewPr snapToGrid="0">
      <p:cViewPr varScale="1">
        <p:scale>
          <a:sx n="64" d="100"/>
          <a:sy n="64" d="100"/>
        </p:scale>
        <p:origin x="712" y="52"/>
      </p:cViewPr>
      <p:guideLst/>
    </p:cSldViewPr>
  </p:slideViewPr>
  <p:outlineViewPr>
    <p:cViewPr>
      <p:scale>
        <a:sx n="33" d="100"/>
        <a:sy n="33" d="100"/>
      </p:scale>
      <p:origin x="0" y="-11488"/>
    </p:cViewPr>
  </p:outlineViewPr>
  <p:notesTextViewPr>
    <p:cViewPr>
      <p:scale>
        <a:sx n="1" d="1"/>
        <a:sy n="1" d="1"/>
      </p:scale>
      <p:origin x="0" y="0"/>
    </p:cViewPr>
  </p:notesTextViewPr>
  <p:sorterViewPr>
    <p:cViewPr>
      <p:scale>
        <a:sx n="100" d="100"/>
        <a:sy n="100" d="100"/>
      </p:scale>
      <p:origin x="0" y="-80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CD233D-DF31-4A73-80A4-9A5B7D974C12}" type="datetimeFigureOut">
              <a:rPr lang="en-US" smtClean="0"/>
              <a:t>5/24/2018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47DFA0-216E-4CDF-B5F4-2877DD159DDB}" type="slidenum">
              <a:rPr lang="en-US" smtClean="0"/>
              <a:t>‹#›</a:t>
            </a:fld>
            <a:endParaRPr lang="en-US"/>
          </a:p>
        </p:txBody>
      </p:sp>
    </p:spTree>
    <p:extLst>
      <p:ext uri="{BB962C8B-B14F-4D97-AF65-F5344CB8AC3E}">
        <p14:creationId xmlns:p14="http://schemas.microsoft.com/office/powerpoint/2010/main" val="900467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TYPICAL OPPOSITES.  OPPOSITES ATTRACT?   SOMETIMES THIS ATTRACTION IS MORE LIKE A COLLISION!</a:t>
            </a:r>
          </a:p>
        </p:txBody>
      </p:sp>
      <p:sp>
        <p:nvSpPr>
          <p:cNvPr id="4" name="Slide Number Placeholder 3"/>
          <p:cNvSpPr>
            <a:spLocks noGrp="1"/>
          </p:cNvSpPr>
          <p:nvPr>
            <p:ph type="sldNum" sz="quarter" idx="10"/>
          </p:nvPr>
        </p:nvSpPr>
        <p:spPr/>
        <p:txBody>
          <a:bodyPr/>
          <a:lstStyle/>
          <a:p>
            <a:fld id="{ED47DFA0-216E-4CDF-B5F4-2877DD159DDB}" type="slidenum">
              <a:rPr lang="en-US" smtClean="0"/>
              <a:t>1</a:t>
            </a:fld>
            <a:endParaRPr lang="en-US"/>
          </a:p>
        </p:txBody>
      </p:sp>
    </p:spTree>
    <p:extLst>
      <p:ext uri="{BB962C8B-B14F-4D97-AF65-F5344CB8AC3E}">
        <p14:creationId xmlns:p14="http://schemas.microsoft.com/office/powerpoint/2010/main" val="2070336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VERSE MAKES IT PLAIN THAT THE FLESH AND SPIRIT ARE OPPOSITES AND CANNOT BE MADE COMPATIBLE.  </a:t>
            </a:r>
            <a:r>
              <a:rPr lang="en-US" b="1" dirty="0"/>
              <a:t>WE HAVE THE SPIRIT OF GOD INDWELLING US TO EMPOWER US TO STAND AGAINST THE DESIRES OF THE FLESH.   NOTICE, THE FLESH IS NOT GONE, ITS STILL THERE.</a:t>
            </a:r>
            <a:endParaRPr lang="en-US" dirty="0"/>
          </a:p>
        </p:txBody>
      </p:sp>
      <p:sp>
        <p:nvSpPr>
          <p:cNvPr id="4" name="Slide Number Placeholder 3"/>
          <p:cNvSpPr>
            <a:spLocks noGrp="1"/>
          </p:cNvSpPr>
          <p:nvPr>
            <p:ph type="sldNum" sz="quarter" idx="10"/>
          </p:nvPr>
        </p:nvSpPr>
        <p:spPr/>
        <p:txBody>
          <a:bodyPr/>
          <a:lstStyle/>
          <a:p>
            <a:fld id="{ED47DFA0-216E-4CDF-B5F4-2877DD159DDB}" type="slidenum">
              <a:rPr lang="en-US" smtClean="0"/>
              <a:t>10</a:t>
            </a:fld>
            <a:endParaRPr lang="en-US"/>
          </a:p>
        </p:txBody>
      </p:sp>
    </p:spTree>
    <p:extLst>
      <p:ext uri="{BB962C8B-B14F-4D97-AF65-F5344CB8AC3E}">
        <p14:creationId xmlns:p14="http://schemas.microsoft.com/office/powerpoint/2010/main" val="2524477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DOESN’T MEAN IF YOU ARE GIVING IN TO THE FLESH YOU ARE NOT SAVED.  IT DOES MEAN THAT IF YOU ARE SAVED YOU HAVE THE POWER TO OVERCOME THE DESIRES OF THE FLESH.  YOU HAVE NO EXCUSE!!!!!</a:t>
            </a:r>
          </a:p>
        </p:txBody>
      </p:sp>
      <p:sp>
        <p:nvSpPr>
          <p:cNvPr id="4" name="Slide Number Placeholder 3"/>
          <p:cNvSpPr>
            <a:spLocks noGrp="1"/>
          </p:cNvSpPr>
          <p:nvPr>
            <p:ph type="sldNum" sz="quarter" idx="10"/>
          </p:nvPr>
        </p:nvSpPr>
        <p:spPr/>
        <p:txBody>
          <a:bodyPr/>
          <a:lstStyle/>
          <a:p>
            <a:fld id="{ED47DFA0-216E-4CDF-B5F4-2877DD159DDB}" type="slidenum">
              <a:rPr lang="en-US" smtClean="0"/>
              <a:t>11</a:t>
            </a:fld>
            <a:endParaRPr lang="en-US"/>
          </a:p>
        </p:txBody>
      </p:sp>
    </p:spTree>
    <p:extLst>
      <p:ext uri="{BB962C8B-B14F-4D97-AF65-F5344CB8AC3E}">
        <p14:creationId xmlns:p14="http://schemas.microsoft.com/office/powerpoint/2010/main" val="2074105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NOTICE, THEY ARE </a:t>
            </a:r>
            <a:r>
              <a:rPr lang="en-US" b="1" u="sng" dirty="0"/>
              <a:t>IN CHRIST, THEY JUST HAVE REFUSED TO GROW UP!!!!!!   THEY ARE BEHAVING AS IF THEY WEREN’T EVEN SAVED.  IF YOU AREN’T UNDERSTANDING DEAN’S SERMONS YOU NEED TO BE STUDYING THE BIBLE MORE.  BE IN BIBLE STUDIES.  GET A GOOD STUDY BIBLE TO HELP.</a:t>
            </a:r>
          </a:p>
        </p:txBody>
      </p:sp>
      <p:sp>
        <p:nvSpPr>
          <p:cNvPr id="4" name="Slide Number Placeholder 3"/>
          <p:cNvSpPr>
            <a:spLocks noGrp="1"/>
          </p:cNvSpPr>
          <p:nvPr>
            <p:ph type="sldNum" sz="quarter" idx="10"/>
          </p:nvPr>
        </p:nvSpPr>
        <p:spPr/>
        <p:txBody>
          <a:bodyPr/>
          <a:lstStyle/>
          <a:p>
            <a:fld id="{ED47DFA0-216E-4CDF-B5F4-2877DD159DDB}" type="slidenum">
              <a:rPr lang="en-US" smtClean="0"/>
              <a:t>12</a:t>
            </a:fld>
            <a:endParaRPr lang="en-US"/>
          </a:p>
        </p:txBody>
      </p:sp>
    </p:spTree>
    <p:extLst>
      <p:ext uri="{BB962C8B-B14F-4D97-AF65-F5344CB8AC3E}">
        <p14:creationId xmlns:p14="http://schemas.microsoft.com/office/powerpoint/2010/main" val="3328308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IN THE WORLD DOE THIS MEAN??  WHAT DIES AN WHAT DOESN’T?   THE SPIRIT WILL LIVE, THE FLESH WILL DIE.</a:t>
            </a:r>
          </a:p>
          <a:p>
            <a:r>
              <a:rPr lang="en-US" dirty="0"/>
              <a:t>THE FLESH IS NOT ETERNAL.   DEATH=SEPARATION.  “LIVE” FREQUENTLY REFERS TO LIVING A FULL, FRUITHFUL LIFE THAT WILL BE REWARDED AND WILL CONTINUE INTO ETERNITY.</a:t>
            </a:r>
          </a:p>
        </p:txBody>
      </p:sp>
      <p:sp>
        <p:nvSpPr>
          <p:cNvPr id="4" name="Slide Number Placeholder 3"/>
          <p:cNvSpPr>
            <a:spLocks noGrp="1"/>
          </p:cNvSpPr>
          <p:nvPr>
            <p:ph type="sldNum" sz="quarter" idx="10"/>
          </p:nvPr>
        </p:nvSpPr>
        <p:spPr/>
        <p:txBody>
          <a:bodyPr/>
          <a:lstStyle/>
          <a:p>
            <a:fld id="{ED47DFA0-216E-4CDF-B5F4-2877DD159DDB}" type="slidenum">
              <a:rPr lang="en-US" smtClean="0"/>
              <a:t>13</a:t>
            </a:fld>
            <a:endParaRPr lang="en-US"/>
          </a:p>
        </p:txBody>
      </p:sp>
    </p:spTree>
    <p:extLst>
      <p:ext uri="{BB962C8B-B14F-4D97-AF65-F5344CB8AC3E}">
        <p14:creationId xmlns:p14="http://schemas.microsoft.com/office/powerpoint/2010/main" val="900211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ONLY ADAM AND JESUS CHRIST WERE BORN IN</a:t>
            </a:r>
            <a:r>
              <a:rPr lang="en-US" baseline="0" dirty="0"/>
              <a:t> THIS CONDITION.   SINLESS.  I WOULD ADD BODY, SOUL, AND SPIRIT.  HUMAN SPIRIT.   MANKIND IN IT’S TOTALITY.</a:t>
            </a:r>
            <a:endParaRPr lang="en-US" dirty="0"/>
          </a:p>
        </p:txBody>
      </p:sp>
      <p:sp>
        <p:nvSpPr>
          <p:cNvPr id="4" name="Slide Number Placeholder 3"/>
          <p:cNvSpPr>
            <a:spLocks noGrp="1"/>
          </p:cNvSpPr>
          <p:nvPr>
            <p:ph type="sldNum" sz="quarter" idx="10"/>
          </p:nvPr>
        </p:nvSpPr>
        <p:spPr/>
        <p:txBody>
          <a:bodyPr/>
          <a:lstStyle/>
          <a:p>
            <a:fld id="{20F2496F-6003-4264-AFC8-AFFA19779588}" type="slidenum">
              <a:rPr lang="en-US" smtClean="0"/>
              <a:pPr/>
              <a:t>14</a:t>
            </a:fld>
            <a:endParaRPr lang="en-US" dirty="0"/>
          </a:p>
        </p:txBody>
      </p:sp>
    </p:spTree>
    <p:extLst>
      <p:ext uri="{BB962C8B-B14F-4D97-AF65-F5344CB8AC3E}">
        <p14:creationId xmlns:p14="http://schemas.microsoft.com/office/powerpoint/2010/main" val="637764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IN THE GARDEN BECAUSE OF SIN TOWARD GOD, CHOSING TO GO HIS OWN WAY AND FOLLOW HIS OWN RULES MANKING FIRST “SPIRITUALLY”, IE, SEPARATED FROM GOD AND WOULD LATER DIE PHYSICALLY, BODY SEPARATED FROM SOUL.  </a:t>
            </a:r>
            <a:r>
              <a:rPr lang="en-US" dirty="0"/>
              <a:t>“THE OLD MAN”.   INCAPABLE OF CONQUERING SIN.  </a:t>
            </a:r>
            <a:r>
              <a:rPr lang="en-US" b="1" dirty="0"/>
              <a:t>HE CAN DO “GOOD WORKS”. </a:t>
            </a: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20F2496F-6003-4264-AFC8-AFFA19779588}" type="slidenum">
              <a:rPr lang="en-US" smtClean="0"/>
              <a:pPr/>
              <a:t>15</a:t>
            </a:fld>
            <a:endParaRPr lang="en-US" dirty="0"/>
          </a:p>
        </p:txBody>
      </p:sp>
    </p:spTree>
    <p:extLst>
      <p:ext uri="{BB962C8B-B14F-4D97-AF65-F5344CB8AC3E}">
        <p14:creationId xmlns:p14="http://schemas.microsoft.com/office/powerpoint/2010/main" val="3082693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CHRIST DIED FOR FALLEN MAN.  THE FLESH.   NOW WE HAVE A CHOICE.  WE ARE NO LONGER SLAVES TO SIN.  THE NEW MAN.  INCLUDES THE FLESH.</a:t>
            </a:r>
          </a:p>
        </p:txBody>
      </p:sp>
      <p:sp>
        <p:nvSpPr>
          <p:cNvPr id="4" name="Slide Number Placeholder 3"/>
          <p:cNvSpPr>
            <a:spLocks noGrp="1"/>
          </p:cNvSpPr>
          <p:nvPr>
            <p:ph type="sldNum" sz="quarter" idx="10"/>
          </p:nvPr>
        </p:nvSpPr>
        <p:spPr/>
        <p:txBody>
          <a:bodyPr/>
          <a:lstStyle/>
          <a:p>
            <a:fld id="{20F2496F-6003-4264-AFC8-AFFA19779588}" type="slidenum">
              <a:rPr lang="en-US" smtClean="0"/>
              <a:pPr/>
              <a:t>16</a:t>
            </a:fld>
            <a:endParaRPr lang="en-US" dirty="0"/>
          </a:p>
        </p:txBody>
      </p:sp>
    </p:spTree>
    <p:extLst>
      <p:ext uri="{BB962C8B-B14F-4D97-AF65-F5344CB8AC3E}">
        <p14:creationId xmlns:p14="http://schemas.microsoft.com/office/powerpoint/2010/main" val="383732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WHAT DOES THAT MEAN?</a:t>
            </a:r>
          </a:p>
        </p:txBody>
      </p:sp>
      <p:sp>
        <p:nvSpPr>
          <p:cNvPr id="4" name="Slide Number Placeholder 3"/>
          <p:cNvSpPr>
            <a:spLocks noGrp="1"/>
          </p:cNvSpPr>
          <p:nvPr>
            <p:ph type="sldNum" sz="quarter" idx="10"/>
          </p:nvPr>
        </p:nvSpPr>
        <p:spPr/>
        <p:txBody>
          <a:bodyPr/>
          <a:lstStyle/>
          <a:p>
            <a:fld id="{ED47DFA0-216E-4CDF-B5F4-2877DD159DDB}" type="slidenum">
              <a:rPr lang="en-US" smtClean="0"/>
              <a:t>17</a:t>
            </a:fld>
            <a:endParaRPr lang="en-US"/>
          </a:p>
        </p:txBody>
      </p:sp>
    </p:spTree>
    <p:extLst>
      <p:ext uri="{BB962C8B-B14F-4D97-AF65-F5344CB8AC3E}">
        <p14:creationId xmlns:p14="http://schemas.microsoft.com/office/powerpoint/2010/main" val="3185877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WHAT DOES THAT MEAN?</a:t>
            </a:r>
          </a:p>
        </p:txBody>
      </p:sp>
      <p:sp>
        <p:nvSpPr>
          <p:cNvPr id="4" name="Slide Number Placeholder 3"/>
          <p:cNvSpPr>
            <a:spLocks noGrp="1"/>
          </p:cNvSpPr>
          <p:nvPr>
            <p:ph type="sldNum" sz="quarter" idx="10"/>
          </p:nvPr>
        </p:nvSpPr>
        <p:spPr/>
        <p:txBody>
          <a:bodyPr/>
          <a:lstStyle/>
          <a:p>
            <a:fld id="{ED47DFA0-216E-4CDF-B5F4-2877DD159DDB}" type="slidenum">
              <a:rPr lang="en-US" smtClean="0"/>
              <a:t>19</a:t>
            </a:fld>
            <a:endParaRPr lang="en-US"/>
          </a:p>
        </p:txBody>
      </p:sp>
    </p:spTree>
    <p:extLst>
      <p:ext uri="{BB962C8B-B14F-4D97-AF65-F5344CB8AC3E}">
        <p14:creationId xmlns:p14="http://schemas.microsoft.com/office/powerpoint/2010/main" val="2358782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KNOW ABOUT YOU, BUT I’M ACTUALLY NOT THERE YET.  GOD SEES ME PERFECT NOW BECAUSE HE SEES ME THROUGH THE BLOOD OF CHRIST.</a:t>
            </a:r>
          </a:p>
        </p:txBody>
      </p:sp>
      <p:sp>
        <p:nvSpPr>
          <p:cNvPr id="4" name="Slide Number Placeholder 3"/>
          <p:cNvSpPr>
            <a:spLocks noGrp="1"/>
          </p:cNvSpPr>
          <p:nvPr>
            <p:ph type="sldNum" sz="quarter" idx="10"/>
          </p:nvPr>
        </p:nvSpPr>
        <p:spPr/>
        <p:txBody>
          <a:bodyPr/>
          <a:lstStyle/>
          <a:p>
            <a:fld id="{ED47DFA0-216E-4CDF-B5F4-2877DD159DDB}" type="slidenum">
              <a:rPr lang="en-US" smtClean="0"/>
              <a:t>20</a:t>
            </a:fld>
            <a:endParaRPr lang="en-US"/>
          </a:p>
        </p:txBody>
      </p:sp>
    </p:spTree>
    <p:extLst>
      <p:ext uri="{BB962C8B-B14F-4D97-AF65-F5344CB8AC3E}">
        <p14:creationId xmlns:p14="http://schemas.microsoft.com/office/powerpoint/2010/main" val="655869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 COLLISIONS AT ALL,   RATHER COMPLIMENTARY IF PROPERLY UNDERSTOOD.</a:t>
            </a:r>
          </a:p>
        </p:txBody>
      </p:sp>
      <p:sp>
        <p:nvSpPr>
          <p:cNvPr id="4" name="Slide Number Placeholder 3"/>
          <p:cNvSpPr>
            <a:spLocks noGrp="1"/>
          </p:cNvSpPr>
          <p:nvPr>
            <p:ph type="sldNum" sz="quarter" idx="10"/>
          </p:nvPr>
        </p:nvSpPr>
        <p:spPr/>
        <p:txBody>
          <a:bodyPr/>
          <a:lstStyle/>
          <a:p>
            <a:fld id="{ED47DFA0-216E-4CDF-B5F4-2877DD159DDB}" type="slidenum">
              <a:rPr lang="en-US" smtClean="0"/>
              <a:t>2</a:t>
            </a:fld>
            <a:endParaRPr lang="en-US"/>
          </a:p>
        </p:txBody>
      </p:sp>
    </p:spTree>
    <p:extLst>
      <p:ext uri="{BB962C8B-B14F-4D97-AF65-F5344CB8AC3E}">
        <p14:creationId xmlns:p14="http://schemas.microsoft.com/office/powerpoint/2010/main" val="1720029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BOOK OF ROMANS.  </a:t>
            </a:r>
          </a:p>
        </p:txBody>
      </p:sp>
      <p:sp>
        <p:nvSpPr>
          <p:cNvPr id="4" name="Slide Number Placeholder 3"/>
          <p:cNvSpPr>
            <a:spLocks noGrp="1"/>
          </p:cNvSpPr>
          <p:nvPr>
            <p:ph type="sldNum" sz="quarter" idx="10"/>
          </p:nvPr>
        </p:nvSpPr>
        <p:spPr/>
        <p:txBody>
          <a:bodyPr/>
          <a:lstStyle/>
          <a:p>
            <a:fld id="{ED47DFA0-216E-4CDF-B5F4-2877DD159DDB}" type="slidenum">
              <a:rPr lang="en-US" smtClean="0"/>
              <a:t>21</a:t>
            </a:fld>
            <a:endParaRPr lang="en-US"/>
          </a:p>
        </p:txBody>
      </p:sp>
    </p:spTree>
    <p:extLst>
      <p:ext uri="{BB962C8B-B14F-4D97-AF65-F5344CB8AC3E}">
        <p14:creationId xmlns:p14="http://schemas.microsoft.com/office/powerpoint/2010/main" val="693667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THE “OLD MAN”.  INCAPABLE TO OVERCOMING SIN.  POWERLESS OVER SIN.</a:t>
            </a:r>
          </a:p>
        </p:txBody>
      </p:sp>
      <p:sp>
        <p:nvSpPr>
          <p:cNvPr id="4" name="Slide Number Placeholder 3"/>
          <p:cNvSpPr>
            <a:spLocks noGrp="1"/>
          </p:cNvSpPr>
          <p:nvPr>
            <p:ph type="sldNum" sz="quarter" idx="10"/>
          </p:nvPr>
        </p:nvSpPr>
        <p:spPr/>
        <p:txBody>
          <a:bodyPr/>
          <a:lstStyle/>
          <a:p>
            <a:fld id="{20F2496F-6003-4264-AFC8-AFFA19779588}" type="slidenum">
              <a:rPr lang="en-US" smtClean="0"/>
              <a:pPr/>
              <a:t>22</a:t>
            </a:fld>
            <a:endParaRPr lang="en-US" dirty="0"/>
          </a:p>
        </p:txBody>
      </p:sp>
    </p:spTree>
    <p:extLst>
      <p:ext uri="{BB962C8B-B14F-4D97-AF65-F5344CB8AC3E}">
        <p14:creationId xmlns:p14="http://schemas.microsoft.com/office/powerpoint/2010/main" val="174139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THE NEW MAN.  HAS A CHOICE.  HAS THE POWER TO OVERCOME SIN.  GREATER IS HE THAT IS IN ME…………THE NEW MAN STILL HAS HIS SINFUL FLESH.</a:t>
            </a:r>
          </a:p>
        </p:txBody>
      </p:sp>
      <p:sp>
        <p:nvSpPr>
          <p:cNvPr id="4" name="Slide Number Placeholder 3"/>
          <p:cNvSpPr>
            <a:spLocks noGrp="1"/>
          </p:cNvSpPr>
          <p:nvPr>
            <p:ph type="sldNum" sz="quarter" idx="10"/>
          </p:nvPr>
        </p:nvSpPr>
        <p:spPr/>
        <p:txBody>
          <a:bodyPr/>
          <a:lstStyle/>
          <a:p>
            <a:fld id="{20F2496F-6003-4264-AFC8-AFFA19779588}" type="slidenum">
              <a:rPr lang="en-US" smtClean="0"/>
              <a:pPr/>
              <a:t>23</a:t>
            </a:fld>
            <a:endParaRPr lang="en-US" dirty="0"/>
          </a:p>
        </p:txBody>
      </p:sp>
    </p:spTree>
    <p:extLst>
      <p:ext uri="{BB962C8B-B14F-4D97-AF65-F5344CB8AC3E}">
        <p14:creationId xmlns:p14="http://schemas.microsoft.com/office/powerpoint/2010/main" val="1772617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NATURE WILL WE FEED.  THE ONE WE FEED IS THE ONE THAT WILL GROW.  DON’T FOCUS ON THE DITCH, KEEP YOU  THIS IS WHAT PEOPLE NOTICE FIRST ABOUT YOU.  THAT SEE CHRIST.</a:t>
            </a:r>
          </a:p>
        </p:txBody>
      </p:sp>
      <p:sp>
        <p:nvSpPr>
          <p:cNvPr id="4" name="Slide Number Placeholder 3"/>
          <p:cNvSpPr>
            <a:spLocks noGrp="1"/>
          </p:cNvSpPr>
          <p:nvPr>
            <p:ph type="sldNum" sz="quarter" idx="10"/>
          </p:nvPr>
        </p:nvSpPr>
        <p:spPr/>
        <p:txBody>
          <a:bodyPr/>
          <a:lstStyle/>
          <a:p>
            <a:fld id="{ED47DFA0-216E-4CDF-B5F4-2877DD159DDB}" type="slidenum">
              <a:rPr lang="en-US" smtClean="0"/>
              <a:t>24</a:t>
            </a:fld>
            <a:endParaRPr lang="en-US"/>
          </a:p>
        </p:txBody>
      </p:sp>
    </p:spTree>
    <p:extLst>
      <p:ext uri="{BB962C8B-B14F-4D97-AF65-F5344CB8AC3E}">
        <p14:creationId xmlns:p14="http://schemas.microsoft.com/office/powerpoint/2010/main" val="3405650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THIS PERSON FEEDING?   IS HE ALWAYS SEEKING HIS OWN WAY, TRYING TO GAIN ADVANTAGE OVER OTHER PEOPLE, EVEN IN BUSINESS.  WHATDOES HE THINK ABOUT.  HOW DOES HE SPEND HIS MONEY, WHAT’S HE LIKE WHEN NOT ONE IS LOOKING.?</a:t>
            </a:r>
          </a:p>
        </p:txBody>
      </p:sp>
      <p:sp>
        <p:nvSpPr>
          <p:cNvPr id="4" name="Slide Number Placeholder 3"/>
          <p:cNvSpPr>
            <a:spLocks noGrp="1"/>
          </p:cNvSpPr>
          <p:nvPr>
            <p:ph type="sldNum" sz="quarter" idx="10"/>
          </p:nvPr>
        </p:nvSpPr>
        <p:spPr/>
        <p:txBody>
          <a:bodyPr/>
          <a:lstStyle/>
          <a:p>
            <a:fld id="{ED47DFA0-216E-4CDF-B5F4-2877DD159DDB}" type="slidenum">
              <a:rPr lang="en-US" smtClean="0"/>
              <a:t>25</a:t>
            </a:fld>
            <a:endParaRPr lang="en-US"/>
          </a:p>
        </p:txBody>
      </p:sp>
    </p:spTree>
    <p:extLst>
      <p:ext uri="{BB962C8B-B14F-4D97-AF65-F5344CB8AC3E}">
        <p14:creationId xmlns:p14="http://schemas.microsoft.com/office/powerpoint/2010/main" val="2009025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CHRIST DIED FOR FALLEN MAN.  THE FLESH.</a:t>
            </a:r>
          </a:p>
        </p:txBody>
      </p:sp>
      <p:sp>
        <p:nvSpPr>
          <p:cNvPr id="4" name="Slide Number Placeholder 3"/>
          <p:cNvSpPr>
            <a:spLocks noGrp="1"/>
          </p:cNvSpPr>
          <p:nvPr>
            <p:ph type="sldNum" sz="quarter" idx="10"/>
          </p:nvPr>
        </p:nvSpPr>
        <p:spPr/>
        <p:txBody>
          <a:bodyPr/>
          <a:lstStyle/>
          <a:p>
            <a:fld id="{20F2496F-6003-4264-AFC8-AFFA19779588}" type="slidenum">
              <a:rPr lang="en-US" smtClean="0"/>
              <a:pPr/>
              <a:t>26</a:t>
            </a:fld>
            <a:endParaRPr lang="en-US" dirty="0"/>
          </a:p>
        </p:txBody>
      </p:sp>
    </p:spTree>
    <p:extLst>
      <p:ext uri="{BB962C8B-B14F-4D97-AF65-F5344CB8AC3E}">
        <p14:creationId xmlns:p14="http://schemas.microsoft.com/office/powerpoint/2010/main" val="745718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NATURE WILL WE FEED.  THE ONE WE FEED IS THE ONE THAT WILL GROW.</a:t>
            </a:r>
          </a:p>
        </p:txBody>
      </p:sp>
      <p:sp>
        <p:nvSpPr>
          <p:cNvPr id="4" name="Slide Number Placeholder 3"/>
          <p:cNvSpPr>
            <a:spLocks noGrp="1"/>
          </p:cNvSpPr>
          <p:nvPr>
            <p:ph type="sldNum" sz="quarter" idx="10"/>
          </p:nvPr>
        </p:nvSpPr>
        <p:spPr/>
        <p:txBody>
          <a:bodyPr/>
          <a:lstStyle/>
          <a:p>
            <a:fld id="{ED47DFA0-216E-4CDF-B5F4-2877DD159DDB}" type="slidenum">
              <a:rPr lang="en-US" smtClean="0"/>
              <a:t>27</a:t>
            </a:fld>
            <a:endParaRPr lang="en-US"/>
          </a:p>
        </p:txBody>
      </p:sp>
    </p:spTree>
    <p:extLst>
      <p:ext uri="{BB962C8B-B14F-4D97-AF65-F5344CB8AC3E}">
        <p14:creationId xmlns:p14="http://schemas.microsoft.com/office/powerpoint/2010/main" val="4244978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PERSON IS ABOUT TO MOSTLY CONTROL HIS FLESH, HIS SINFUL NATURE IN HIS OWN POWER AND SELF-CONTROL HE MIGHT LOOK LIKE A BELIEVER.</a:t>
            </a:r>
          </a:p>
        </p:txBody>
      </p:sp>
      <p:sp>
        <p:nvSpPr>
          <p:cNvPr id="4" name="Slide Number Placeholder 3"/>
          <p:cNvSpPr>
            <a:spLocks noGrp="1"/>
          </p:cNvSpPr>
          <p:nvPr>
            <p:ph type="sldNum" sz="quarter" idx="10"/>
          </p:nvPr>
        </p:nvSpPr>
        <p:spPr/>
        <p:txBody>
          <a:bodyPr/>
          <a:lstStyle/>
          <a:p>
            <a:fld id="{ED47DFA0-216E-4CDF-B5F4-2877DD159DDB}" type="slidenum">
              <a:rPr lang="en-US" smtClean="0"/>
              <a:t>28</a:t>
            </a:fld>
            <a:endParaRPr lang="en-US"/>
          </a:p>
        </p:txBody>
      </p:sp>
    </p:spTree>
    <p:extLst>
      <p:ext uri="{BB962C8B-B14F-4D97-AF65-F5344CB8AC3E}">
        <p14:creationId xmlns:p14="http://schemas.microsoft.com/office/powerpoint/2010/main" val="3482868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THERE ARE TWO JUDGEMENT SEATS.  ONE FOR BELIEVERS (JUDGEMENT SEAT OF CHRIST) AND ONE FOR UNBELIEVERS (THE GREAT WHITE THRONE JUDGEMENT.   BOTH BASED ON WORKS.  WHAT HAVE YOU DONE WITH THE GIFTS, OPPORTUNITIES, AND RESOURCES GOD HAS ENTRUSTED TO YOU.  </a:t>
            </a:r>
          </a:p>
        </p:txBody>
      </p:sp>
      <p:sp>
        <p:nvSpPr>
          <p:cNvPr id="4" name="Slide Number Placeholder 3"/>
          <p:cNvSpPr>
            <a:spLocks noGrp="1"/>
          </p:cNvSpPr>
          <p:nvPr>
            <p:ph type="sldNum" sz="quarter" idx="10"/>
          </p:nvPr>
        </p:nvSpPr>
        <p:spPr/>
        <p:txBody>
          <a:bodyPr/>
          <a:lstStyle/>
          <a:p>
            <a:fld id="{ED47DFA0-216E-4CDF-B5F4-2877DD159DDB}" type="slidenum">
              <a:rPr lang="en-US" smtClean="0"/>
              <a:t>29</a:t>
            </a:fld>
            <a:endParaRPr lang="en-US"/>
          </a:p>
        </p:txBody>
      </p:sp>
    </p:spTree>
    <p:extLst>
      <p:ext uri="{BB962C8B-B14F-4D97-AF65-F5344CB8AC3E}">
        <p14:creationId xmlns:p14="http://schemas.microsoft.com/office/powerpoint/2010/main" val="4119675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normAutofit/>
          </a:bodyPr>
          <a:lstStyle/>
          <a:p>
            <a:r>
              <a:rPr lang="en-US" dirty="0"/>
              <a:t>PAUL CERTAINLY SEEMS TO THINK A BELIEVER HAS TO CHOOSE.  FOLLOW THE SPIRIT OR FOLLOW THE FLESH.  OUR OLD NATURE IS AT WAR WITH OUR NEW NATURE.   FOCUS ON THE ROAD, NOT THE DITCH.</a:t>
            </a:r>
          </a:p>
        </p:txBody>
      </p:sp>
      <p:sp>
        <p:nvSpPr>
          <p:cNvPr id="4" name="Slide Number Placeholder 3"/>
          <p:cNvSpPr>
            <a:spLocks noGrp="1"/>
          </p:cNvSpPr>
          <p:nvPr>
            <p:ph type="sldNum" sz="quarter" idx="10"/>
          </p:nvPr>
        </p:nvSpPr>
        <p:spPr/>
        <p:txBody>
          <a:bodyPr/>
          <a:lstStyle/>
          <a:p>
            <a:fld id="{20F2496F-6003-4264-AFC8-AFFA19779588}" type="slidenum">
              <a:rPr lang="en-US" smtClean="0"/>
              <a:pPr/>
              <a:t>30</a:t>
            </a:fld>
            <a:endParaRPr lang="en-US" dirty="0"/>
          </a:p>
        </p:txBody>
      </p:sp>
    </p:spTree>
    <p:extLst>
      <p:ext uri="{BB962C8B-B14F-4D97-AF65-F5344CB8AC3E}">
        <p14:creationId xmlns:p14="http://schemas.microsoft.com/office/powerpoint/2010/main" val="9153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BIBLE SAYS VERY CLEARLY, WE ARE SAVED BY GRACE THROUGH FAITH.  THIS WAS THE BATTLE CRY OF THE REFORMERS FROM HUS, TO LUTHER, TO CALVIN.  STICK TO IT.  </a:t>
            </a:r>
            <a:r>
              <a:rPr lang="en-US" b="1" dirty="0"/>
              <a:t>BUT POINT OUT VERSE 10.  WE NEVER WANT TO DEEMPHASIS THE IMPORTANCE OF WORKS.  WE BELIEVERS ARE GOING TO BE JUDGED FOR WOUR WORKS, NOT OUR SIN WHICH WAS JUDGED ON THE CROSS.  </a:t>
            </a:r>
          </a:p>
        </p:txBody>
      </p:sp>
      <p:sp>
        <p:nvSpPr>
          <p:cNvPr id="4" name="Slide Number Placeholder 3"/>
          <p:cNvSpPr>
            <a:spLocks noGrp="1"/>
          </p:cNvSpPr>
          <p:nvPr>
            <p:ph type="sldNum" sz="quarter" idx="10"/>
          </p:nvPr>
        </p:nvSpPr>
        <p:spPr/>
        <p:txBody>
          <a:bodyPr/>
          <a:lstStyle/>
          <a:p>
            <a:fld id="{20F2496F-6003-4264-AFC8-AFFA19779588}" type="slidenum">
              <a:rPr lang="en-US" smtClean="0"/>
              <a:pPr/>
              <a:t>3</a:t>
            </a:fld>
            <a:endParaRPr lang="en-US" dirty="0"/>
          </a:p>
        </p:txBody>
      </p:sp>
    </p:spTree>
    <p:extLst>
      <p:ext uri="{BB962C8B-B14F-4D97-AF65-F5344CB8AC3E}">
        <p14:creationId xmlns:p14="http://schemas.microsoft.com/office/powerpoint/2010/main" val="373445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THE PERSON GOD SEES.  HE SEES US THROUGH THE BLOOD OF CHRIST.  HE SEES US SINLESS.  IT WON’T BE TRUE IN PRACTICE UNTIL OUR FLESH IS DEAD.  </a:t>
            </a:r>
          </a:p>
        </p:txBody>
      </p:sp>
      <p:sp>
        <p:nvSpPr>
          <p:cNvPr id="4" name="Slide Number Placeholder 3"/>
          <p:cNvSpPr>
            <a:spLocks noGrp="1"/>
          </p:cNvSpPr>
          <p:nvPr>
            <p:ph type="sldNum" sz="quarter" idx="10"/>
          </p:nvPr>
        </p:nvSpPr>
        <p:spPr/>
        <p:txBody>
          <a:bodyPr/>
          <a:lstStyle/>
          <a:p>
            <a:fld id="{ED47DFA0-216E-4CDF-B5F4-2877DD159DDB}" type="slidenum">
              <a:rPr lang="en-US" smtClean="0"/>
              <a:t>31</a:t>
            </a:fld>
            <a:endParaRPr lang="en-US"/>
          </a:p>
        </p:txBody>
      </p:sp>
    </p:spTree>
    <p:extLst>
      <p:ext uri="{BB962C8B-B14F-4D97-AF65-F5344CB8AC3E}">
        <p14:creationId xmlns:p14="http://schemas.microsoft.com/office/powerpoint/2010/main" val="750354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TIME TELL STORY OF DENTAL SCHOOL AND BLOW TORCH.</a:t>
            </a:r>
          </a:p>
        </p:txBody>
      </p:sp>
      <p:sp>
        <p:nvSpPr>
          <p:cNvPr id="4" name="Slide Number Placeholder 3"/>
          <p:cNvSpPr>
            <a:spLocks noGrp="1"/>
          </p:cNvSpPr>
          <p:nvPr>
            <p:ph type="sldNum" sz="quarter" idx="10"/>
          </p:nvPr>
        </p:nvSpPr>
        <p:spPr/>
        <p:txBody>
          <a:bodyPr/>
          <a:lstStyle/>
          <a:p>
            <a:fld id="{ED47DFA0-216E-4CDF-B5F4-2877DD159DDB}" type="slidenum">
              <a:rPr lang="en-US" smtClean="0"/>
              <a:t>32</a:t>
            </a:fld>
            <a:endParaRPr lang="en-US"/>
          </a:p>
        </p:txBody>
      </p:sp>
    </p:spTree>
    <p:extLst>
      <p:ext uri="{BB962C8B-B14F-4D97-AF65-F5344CB8AC3E}">
        <p14:creationId xmlns:p14="http://schemas.microsoft.com/office/powerpoint/2010/main" val="1102317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CHRIST DIED FOR FALLEN MAN.  THE FLESH.</a:t>
            </a:r>
          </a:p>
        </p:txBody>
      </p:sp>
      <p:sp>
        <p:nvSpPr>
          <p:cNvPr id="4" name="Slide Number Placeholder 3"/>
          <p:cNvSpPr>
            <a:spLocks noGrp="1"/>
          </p:cNvSpPr>
          <p:nvPr>
            <p:ph type="sldNum" sz="quarter" idx="10"/>
          </p:nvPr>
        </p:nvSpPr>
        <p:spPr/>
        <p:txBody>
          <a:bodyPr/>
          <a:lstStyle/>
          <a:p>
            <a:fld id="{20F2496F-6003-4264-AFC8-AFFA19779588}" type="slidenum">
              <a:rPr lang="en-US" smtClean="0"/>
              <a:pPr/>
              <a:t>33</a:t>
            </a:fld>
            <a:endParaRPr lang="en-US" dirty="0"/>
          </a:p>
        </p:txBody>
      </p:sp>
    </p:spTree>
    <p:extLst>
      <p:ext uri="{BB962C8B-B14F-4D97-AF65-F5344CB8AC3E}">
        <p14:creationId xmlns:p14="http://schemas.microsoft.com/office/powerpoint/2010/main" val="1000873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IS A SEPARATE JUDGEMENT DAY FOR BELIEVERS</a:t>
            </a:r>
          </a:p>
        </p:txBody>
      </p:sp>
      <p:sp>
        <p:nvSpPr>
          <p:cNvPr id="4" name="Slide Number Placeholder 3"/>
          <p:cNvSpPr>
            <a:spLocks noGrp="1"/>
          </p:cNvSpPr>
          <p:nvPr>
            <p:ph type="sldNum" sz="quarter" idx="10"/>
          </p:nvPr>
        </p:nvSpPr>
        <p:spPr/>
        <p:txBody>
          <a:bodyPr/>
          <a:lstStyle/>
          <a:p>
            <a:fld id="{4D5A0F4E-7AAE-4144-BD49-291D4F142D00}" type="slidenum">
              <a:rPr lang="en-US" smtClean="0"/>
              <a:pPr/>
              <a:t>40</a:t>
            </a:fld>
            <a:endParaRPr lang="en-US" dirty="0"/>
          </a:p>
        </p:txBody>
      </p:sp>
    </p:spTree>
    <p:extLst>
      <p:ext uri="{BB962C8B-B14F-4D97-AF65-F5344CB8AC3E}">
        <p14:creationId xmlns:p14="http://schemas.microsoft.com/office/powerpoint/2010/main" val="25864468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SUMMARIZE.  TWO</a:t>
            </a:r>
            <a:r>
              <a:rPr lang="en-US" baseline="0" dirty="0"/>
              <a:t> COMMINGS OF CHRIST, </a:t>
            </a:r>
            <a:r>
              <a:rPr lang="en-US" b="1" baseline="0" dirty="0"/>
              <a:t>TRUMPETS.  </a:t>
            </a:r>
            <a:r>
              <a:rPr lang="en-US" baseline="0" dirty="0"/>
              <a:t> PEACE TREATY, FALSE SAVIOUR OF ISRAEL, WORLDWIDE CATASTROPHY, </a:t>
            </a:r>
            <a:r>
              <a:rPr lang="en-US" b="1" baseline="0" dirty="0"/>
              <a:t>MORTALS AND IMMORTALS TOGETHER DURING MESSIANIC KINGDOM, MORTALS HAVE SIN NATURE, HAVE CHILDREN WITH SIN NATURE WHO WILL EITHER ACCEPT JESUS OR REJECT HIM AND JOIN FINAL REBELLION WITH RELEASED SATAN AGAINST CHRIST.  FINAL VICTORY, FINAL JUDGEMENT, AND FINAL STEP IN REDEMPTION PROGRAM (ETERNITY)</a:t>
            </a:r>
            <a:endParaRPr lang="en-US" b="1" dirty="0"/>
          </a:p>
        </p:txBody>
      </p:sp>
      <p:sp>
        <p:nvSpPr>
          <p:cNvPr id="4" name="Slide Number Placeholder 3"/>
          <p:cNvSpPr>
            <a:spLocks noGrp="1"/>
          </p:cNvSpPr>
          <p:nvPr>
            <p:ph type="sldNum" sz="quarter" idx="10"/>
          </p:nvPr>
        </p:nvSpPr>
        <p:spPr/>
        <p:txBody>
          <a:bodyPr/>
          <a:lstStyle/>
          <a:p>
            <a:fld id="{20F2496F-6003-4264-AFC8-AFFA19779588}" type="slidenum">
              <a:rPr lang="en-US" smtClean="0"/>
              <a:pPr/>
              <a:t>41</a:t>
            </a:fld>
            <a:endParaRPr lang="en-US" dirty="0"/>
          </a:p>
        </p:txBody>
      </p:sp>
    </p:spTree>
    <p:extLst>
      <p:ext uri="{BB962C8B-B14F-4D97-AF65-F5344CB8AC3E}">
        <p14:creationId xmlns:p14="http://schemas.microsoft.com/office/powerpoint/2010/main" val="2837420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PAUL USED THE WORD “FLESH” TO REFER TO HIS PHYSICAL BODY, NOT HIS SINFUL NATURE OR CARNAL FLESH AS HE HAS PREVIOUSLY.</a:t>
            </a:r>
          </a:p>
        </p:txBody>
      </p:sp>
      <p:sp>
        <p:nvSpPr>
          <p:cNvPr id="4" name="Slide Number Placeholder 3"/>
          <p:cNvSpPr>
            <a:spLocks noGrp="1"/>
          </p:cNvSpPr>
          <p:nvPr>
            <p:ph type="sldNum" sz="quarter" idx="10"/>
          </p:nvPr>
        </p:nvSpPr>
        <p:spPr/>
        <p:txBody>
          <a:bodyPr/>
          <a:lstStyle/>
          <a:p>
            <a:fld id="{ED47DFA0-216E-4CDF-B5F4-2877DD159DDB}" type="slidenum">
              <a:rPr lang="en-US" smtClean="0"/>
              <a:t>43</a:t>
            </a:fld>
            <a:endParaRPr lang="en-US"/>
          </a:p>
        </p:txBody>
      </p:sp>
    </p:spTree>
    <p:extLst>
      <p:ext uri="{BB962C8B-B14F-4D97-AF65-F5344CB8AC3E}">
        <p14:creationId xmlns:p14="http://schemas.microsoft.com/office/powerpoint/2010/main" val="26439213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OLD MAN”.   INCAPABLE OF CONQUERING SIN.  HE CAN DO “GOOD WORKS”.    GREAT</a:t>
            </a:r>
            <a:r>
              <a:rPr lang="en-US" baseline="0" dirty="0"/>
              <a:t> WHITE THRONE.  AN UNBELIEVER’S “WORKS” DETERMINE HID DEGREE OF PUNISHMENT.  </a:t>
            </a: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20F2496F-6003-4264-AFC8-AFFA19779588}" type="slidenum">
              <a:rPr lang="en-US" smtClean="0"/>
              <a:pPr/>
              <a:t>44</a:t>
            </a:fld>
            <a:endParaRPr lang="en-US" dirty="0"/>
          </a:p>
        </p:txBody>
      </p:sp>
    </p:spTree>
    <p:extLst>
      <p:ext uri="{BB962C8B-B14F-4D97-AF65-F5344CB8AC3E}">
        <p14:creationId xmlns:p14="http://schemas.microsoft.com/office/powerpoint/2010/main" val="2929360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A BELIEVER SINS, WHERE IS IT’S ORIGIN?    THE NEW NATURE, (CHRIST IN US THE HOPE OF GLORY ORIGINATES FROM GOD, THE SEED OF GOD.  IT’S NOT THAT IT WON’T CONTINUE TO SIN, IT IS IMPOSSIBLE FOR IT TO EVER SIN.</a:t>
            </a:r>
          </a:p>
        </p:txBody>
      </p:sp>
      <p:sp>
        <p:nvSpPr>
          <p:cNvPr id="4" name="Slide Number Placeholder 3"/>
          <p:cNvSpPr>
            <a:spLocks noGrp="1"/>
          </p:cNvSpPr>
          <p:nvPr>
            <p:ph type="sldNum" sz="quarter" idx="10"/>
          </p:nvPr>
        </p:nvSpPr>
        <p:spPr/>
        <p:txBody>
          <a:bodyPr/>
          <a:lstStyle/>
          <a:p>
            <a:fld id="{20F2496F-6003-4264-AFC8-AFFA19779588}" type="slidenum">
              <a:rPr lang="en-US" smtClean="0"/>
              <a:pPr/>
              <a:t>47</a:t>
            </a:fld>
            <a:endParaRPr lang="en-US" dirty="0"/>
          </a:p>
        </p:txBody>
      </p:sp>
    </p:spTree>
    <p:extLst>
      <p:ext uri="{BB962C8B-B14F-4D97-AF65-F5344CB8AC3E}">
        <p14:creationId xmlns:p14="http://schemas.microsoft.com/office/powerpoint/2010/main" val="2721079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 ARE NEVER PRESENTED IN SCRIPTURE AS “OPTIONAL”.    DO THEM OR DON’T, IT DOESN’T MATTER.  IT MATTERS!   JUDGEMENT SEAT OF CHRIST</a:t>
            </a:r>
          </a:p>
        </p:txBody>
      </p:sp>
      <p:sp>
        <p:nvSpPr>
          <p:cNvPr id="4" name="Slide Number Placeholder 3"/>
          <p:cNvSpPr>
            <a:spLocks noGrp="1"/>
          </p:cNvSpPr>
          <p:nvPr>
            <p:ph type="sldNum" sz="quarter" idx="10"/>
          </p:nvPr>
        </p:nvSpPr>
        <p:spPr/>
        <p:txBody>
          <a:bodyPr/>
          <a:lstStyle/>
          <a:p>
            <a:fld id="{ED47DFA0-216E-4CDF-B5F4-2877DD159DDB}" type="slidenum">
              <a:rPr lang="en-US" smtClean="0"/>
              <a:t>4</a:t>
            </a:fld>
            <a:endParaRPr lang="en-US"/>
          </a:p>
        </p:txBody>
      </p:sp>
    </p:spTree>
    <p:extLst>
      <p:ext uri="{BB962C8B-B14F-4D97-AF65-F5344CB8AC3E}">
        <p14:creationId xmlns:p14="http://schemas.microsoft.com/office/powerpoint/2010/main" val="255884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FREQUENTLY IT TAKES A LOT OF PRETTY DEEP STUDY TO UNDERSTAND HOW THESE “OPPOSITES” CAN BE RECONCILED.  NOT A COLLISION.</a:t>
            </a:r>
          </a:p>
        </p:txBody>
      </p:sp>
      <p:sp>
        <p:nvSpPr>
          <p:cNvPr id="4" name="Slide Number Placeholder 3"/>
          <p:cNvSpPr>
            <a:spLocks noGrp="1"/>
          </p:cNvSpPr>
          <p:nvPr>
            <p:ph type="sldNum" sz="quarter" idx="10"/>
          </p:nvPr>
        </p:nvSpPr>
        <p:spPr/>
        <p:txBody>
          <a:bodyPr/>
          <a:lstStyle/>
          <a:p>
            <a:fld id="{ED47DFA0-216E-4CDF-B5F4-2877DD159DDB}" type="slidenum">
              <a:rPr lang="en-US" smtClean="0"/>
              <a:t>5</a:t>
            </a:fld>
            <a:endParaRPr lang="en-US"/>
          </a:p>
        </p:txBody>
      </p:sp>
    </p:spTree>
    <p:extLst>
      <p:ext uri="{BB962C8B-B14F-4D97-AF65-F5344CB8AC3E}">
        <p14:creationId xmlns:p14="http://schemas.microsoft.com/office/powerpoint/2010/main" val="507191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OPPOSITES I WANT US TO FOCUS ON TODAY.   CARNAL REFERS TO OUR HUMANITY, OUR BEING HUMAN BEINGS, MEN AND WOMEM, CHILDREN AND ADULTS.</a:t>
            </a:r>
          </a:p>
        </p:txBody>
      </p:sp>
      <p:sp>
        <p:nvSpPr>
          <p:cNvPr id="4" name="Slide Number Placeholder 3"/>
          <p:cNvSpPr>
            <a:spLocks noGrp="1"/>
          </p:cNvSpPr>
          <p:nvPr>
            <p:ph type="sldNum" sz="quarter" idx="10"/>
          </p:nvPr>
        </p:nvSpPr>
        <p:spPr/>
        <p:txBody>
          <a:bodyPr/>
          <a:lstStyle/>
          <a:p>
            <a:fld id="{ED47DFA0-216E-4CDF-B5F4-2877DD159DDB}" type="slidenum">
              <a:rPr lang="en-US" smtClean="0"/>
              <a:t>6</a:t>
            </a:fld>
            <a:endParaRPr lang="en-US"/>
          </a:p>
        </p:txBody>
      </p:sp>
    </p:spTree>
    <p:extLst>
      <p:ext uri="{BB962C8B-B14F-4D97-AF65-F5344CB8AC3E}">
        <p14:creationId xmlns:p14="http://schemas.microsoft.com/office/powerpoint/2010/main" val="2757573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SPIRIT OF GOD DOES NOT HAVE TO BE TOLD “DO NOT STEAL, MURDER, LUST, ETC.  </a:t>
            </a:r>
            <a:r>
              <a:rPr lang="en-US" b="1" dirty="0"/>
              <a:t>A TUTOR NOT A MEANS OF OBTAINING SALVATION.  JEWISH MEMBER OF SUNDAY SCHOOL CLASS.  EASIER TO BE SAVED IN OLD TESTAMENT TIMESXXXXXXXXXX</a:t>
            </a:r>
            <a:endParaRPr lang="en-US" dirty="0"/>
          </a:p>
        </p:txBody>
      </p:sp>
      <p:sp>
        <p:nvSpPr>
          <p:cNvPr id="4" name="Slide Number Placeholder 3"/>
          <p:cNvSpPr>
            <a:spLocks noGrp="1"/>
          </p:cNvSpPr>
          <p:nvPr>
            <p:ph type="sldNum" sz="quarter" idx="10"/>
          </p:nvPr>
        </p:nvSpPr>
        <p:spPr/>
        <p:txBody>
          <a:bodyPr/>
          <a:lstStyle/>
          <a:p>
            <a:fld id="{ED47DFA0-216E-4CDF-B5F4-2877DD159DDB}" type="slidenum">
              <a:rPr lang="en-US" smtClean="0"/>
              <a:t>7</a:t>
            </a:fld>
            <a:endParaRPr lang="en-US"/>
          </a:p>
        </p:txBody>
      </p:sp>
    </p:spTree>
    <p:extLst>
      <p:ext uri="{BB962C8B-B14F-4D97-AF65-F5344CB8AC3E}">
        <p14:creationId xmlns:p14="http://schemas.microsoft.com/office/powerpoint/2010/main" val="3077974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PAUL SAYING.  IS THE APOSTLE PAUL STILL HAVING TROUBLE WITH THE FLESH (CARNAL)</a:t>
            </a:r>
            <a:r>
              <a:rPr lang="en-US" dirty="0"/>
              <a:t>.  </a:t>
            </a:r>
            <a:r>
              <a:rPr lang="en-US" b="1" dirty="0"/>
              <a:t>THE SIN NATURE.  MEMORY OF </a:t>
            </a:r>
            <a:r>
              <a:rPr lang="en-US" b="1" dirty="0" err="1"/>
              <a:t>SINxxxxxx</a:t>
            </a:r>
            <a:endParaRPr lang="en-US" b="1" dirty="0"/>
          </a:p>
          <a:p>
            <a:r>
              <a:rPr lang="en-US" b="1" dirty="0"/>
              <a:t>BEFORE PAUL WAS SAVED.  MUST IGNORE ALL PRINCIPLES OF BIBLICAL INTERPRETATION.   SOME HAVE SAID THIS MAKES CHRISTIANS HAVE SOME KIND OF SPLIT PERSONALITY.  WE DO IN A SENSE!!!</a:t>
            </a:r>
          </a:p>
        </p:txBody>
      </p:sp>
      <p:sp>
        <p:nvSpPr>
          <p:cNvPr id="4" name="Slide Number Placeholder 3"/>
          <p:cNvSpPr>
            <a:spLocks noGrp="1"/>
          </p:cNvSpPr>
          <p:nvPr>
            <p:ph type="sldNum" sz="quarter" idx="10"/>
          </p:nvPr>
        </p:nvSpPr>
        <p:spPr/>
        <p:txBody>
          <a:bodyPr/>
          <a:lstStyle/>
          <a:p>
            <a:fld id="{ED47DFA0-216E-4CDF-B5F4-2877DD159DDB}" type="slidenum">
              <a:rPr lang="en-US" smtClean="0"/>
              <a:t>8</a:t>
            </a:fld>
            <a:endParaRPr lang="en-US"/>
          </a:p>
        </p:txBody>
      </p:sp>
    </p:spTree>
    <p:extLst>
      <p:ext uri="{BB962C8B-B14F-4D97-AF65-F5344CB8AC3E}">
        <p14:creationId xmlns:p14="http://schemas.microsoft.com/office/powerpoint/2010/main" val="3934115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DETERMINING HOW WE “WALK” OR DETERMINES HOW WE LIVE OUR LIVES.  </a:t>
            </a:r>
            <a:r>
              <a:rPr lang="en-US" b="1" dirty="0"/>
              <a:t>ALWAYS A CHOICE.</a:t>
            </a:r>
            <a:endParaRPr lang="en-US" dirty="0"/>
          </a:p>
        </p:txBody>
      </p:sp>
      <p:sp>
        <p:nvSpPr>
          <p:cNvPr id="4" name="Slide Number Placeholder 3"/>
          <p:cNvSpPr>
            <a:spLocks noGrp="1"/>
          </p:cNvSpPr>
          <p:nvPr>
            <p:ph type="sldNum" sz="quarter" idx="10"/>
          </p:nvPr>
        </p:nvSpPr>
        <p:spPr/>
        <p:txBody>
          <a:bodyPr/>
          <a:lstStyle/>
          <a:p>
            <a:fld id="{ED47DFA0-216E-4CDF-B5F4-2877DD159DDB}" type="slidenum">
              <a:rPr lang="en-US" smtClean="0"/>
              <a:t>9</a:t>
            </a:fld>
            <a:endParaRPr lang="en-US"/>
          </a:p>
        </p:txBody>
      </p:sp>
    </p:spTree>
    <p:extLst>
      <p:ext uri="{BB962C8B-B14F-4D97-AF65-F5344CB8AC3E}">
        <p14:creationId xmlns:p14="http://schemas.microsoft.com/office/powerpoint/2010/main" val="3746903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AC339-BAFE-43D7-A9F2-1748831CBB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24AFD1-F559-41D8-B526-53DF680050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EF838-21DA-46DE-857A-53916320136A}"/>
              </a:ext>
            </a:extLst>
          </p:cNvPr>
          <p:cNvSpPr>
            <a:spLocks noGrp="1"/>
          </p:cNvSpPr>
          <p:nvPr>
            <p:ph type="dt" sz="half" idx="10"/>
          </p:nvPr>
        </p:nvSpPr>
        <p:spPr/>
        <p:txBody>
          <a:bodyPr/>
          <a:lstStyle/>
          <a:p>
            <a:fld id="{85A7E806-0BF9-46B8-B144-F7CCA0E7C8B6}" type="datetimeFigureOut">
              <a:rPr lang="en-US" smtClean="0"/>
              <a:t>5/24/2018</a:t>
            </a:fld>
            <a:endParaRPr lang="en-US"/>
          </a:p>
        </p:txBody>
      </p:sp>
      <p:sp>
        <p:nvSpPr>
          <p:cNvPr id="5" name="Footer Placeholder 4">
            <a:extLst>
              <a:ext uri="{FF2B5EF4-FFF2-40B4-BE49-F238E27FC236}">
                <a16:creationId xmlns:a16="http://schemas.microsoft.com/office/drawing/2014/main" id="{A595BA9B-A407-4132-BAFA-BEF39A82C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C8323B-5B53-4114-99B9-E7BA3DD648F8}"/>
              </a:ext>
            </a:extLst>
          </p:cNvPr>
          <p:cNvSpPr>
            <a:spLocks noGrp="1"/>
          </p:cNvSpPr>
          <p:nvPr>
            <p:ph type="sldNum" sz="quarter" idx="12"/>
          </p:nvPr>
        </p:nvSpPr>
        <p:spPr/>
        <p:txBody>
          <a:bodyPr/>
          <a:lstStyle/>
          <a:p>
            <a:fld id="{755D2329-5F23-4D4B-B4F5-3429B794A44A}" type="slidenum">
              <a:rPr lang="en-US" smtClean="0"/>
              <a:t>‹#›</a:t>
            </a:fld>
            <a:endParaRPr lang="en-US"/>
          </a:p>
        </p:txBody>
      </p:sp>
    </p:spTree>
    <p:extLst>
      <p:ext uri="{BB962C8B-B14F-4D97-AF65-F5344CB8AC3E}">
        <p14:creationId xmlns:p14="http://schemas.microsoft.com/office/powerpoint/2010/main" val="164181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54E7-67F8-4973-A276-F2C2CB2E13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27DA5E-F142-49E8-96F8-A8F261FF02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9F9972-C358-4839-A2AA-ABA53589320D}"/>
              </a:ext>
            </a:extLst>
          </p:cNvPr>
          <p:cNvSpPr>
            <a:spLocks noGrp="1"/>
          </p:cNvSpPr>
          <p:nvPr>
            <p:ph type="dt" sz="half" idx="10"/>
          </p:nvPr>
        </p:nvSpPr>
        <p:spPr/>
        <p:txBody>
          <a:bodyPr/>
          <a:lstStyle/>
          <a:p>
            <a:fld id="{85A7E806-0BF9-46B8-B144-F7CCA0E7C8B6}" type="datetimeFigureOut">
              <a:rPr lang="en-US" smtClean="0"/>
              <a:t>5/24/2018</a:t>
            </a:fld>
            <a:endParaRPr lang="en-US"/>
          </a:p>
        </p:txBody>
      </p:sp>
      <p:sp>
        <p:nvSpPr>
          <p:cNvPr id="5" name="Footer Placeholder 4">
            <a:extLst>
              <a:ext uri="{FF2B5EF4-FFF2-40B4-BE49-F238E27FC236}">
                <a16:creationId xmlns:a16="http://schemas.microsoft.com/office/drawing/2014/main" id="{738D6AFE-4DA2-433E-9050-68F095AA0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12B6D5-37C4-4D07-A98F-540B4EE185A8}"/>
              </a:ext>
            </a:extLst>
          </p:cNvPr>
          <p:cNvSpPr>
            <a:spLocks noGrp="1"/>
          </p:cNvSpPr>
          <p:nvPr>
            <p:ph type="sldNum" sz="quarter" idx="12"/>
          </p:nvPr>
        </p:nvSpPr>
        <p:spPr/>
        <p:txBody>
          <a:bodyPr/>
          <a:lstStyle/>
          <a:p>
            <a:fld id="{755D2329-5F23-4D4B-B4F5-3429B794A44A}" type="slidenum">
              <a:rPr lang="en-US" smtClean="0"/>
              <a:t>‹#›</a:t>
            </a:fld>
            <a:endParaRPr lang="en-US"/>
          </a:p>
        </p:txBody>
      </p:sp>
    </p:spTree>
    <p:extLst>
      <p:ext uri="{BB962C8B-B14F-4D97-AF65-F5344CB8AC3E}">
        <p14:creationId xmlns:p14="http://schemas.microsoft.com/office/powerpoint/2010/main" val="4047203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6E1C02-F8A8-4D4D-BACD-0B8636AB77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C991C-DABB-4A99-8C19-958666B6E03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FD25B-7D90-4F3D-A797-014C905D1E85}"/>
              </a:ext>
            </a:extLst>
          </p:cNvPr>
          <p:cNvSpPr>
            <a:spLocks noGrp="1"/>
          </p:cNvSpPr>
          <p:nvPr>
            <p:ph type="dt" sz="half" idx="10"/>
          </p:nvPr>
        </p:nvSpPr>
        <p:spPr/>
        <p:txBody>
          <a:bodyPr/>
          <a:lstStyle/>
          <a:p>
            <a:fld id="{85A7E806-0BF9-46B8-B144-F7CCA0E7C8B6}" type="datetimeFigureOut">
              <a:rPr lang="en-US" smtClean="0"/>
              <a:t>5/24/2018</a:t>
            </a:fld>
            <a:endParaRPr lang="en-US"/>
          </a:p>
        </p:txBody>
      </p:sp>
      <p:sp>
        <p:nvSpPr>
          <p:cNvPr id="5" name="Footer Placeholder 4">
            <a:extLst>
              <a:ext uri="{FF2B5EF4-FFF2-40B4-BE49-F238E27FC236}">
                <a16:creationId xmlns:a16="http://schemas.microsoft.com/office/drawing/2014/main" id="{A8484BC5-CEA4-49EC-8F3D-77D48B159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8CB676-F4B4-48CF-B260-87AF47C676C2}"/>
              </a:ext>
            </a:extLst>
          </p:cNvPr>
          <p:cNvSpPr>
            <a:spLocks noGrp="1"/>
          </p:cNvSpPr>
          <p:nvPr>
            <p:ph type="sldNum" sz="quarter" idx="12"/>
          </p:nvPr>
        </p:nvSpPr>
        <p:spPr/>
        <p:txBody>
          <a:bodyPr/>
          <a:lstStyle/>
          <a:p>
            <a:fld id="{755D2329-5F23-4D4B-B4F5-3429B794A44A}" type="slidenum">
              <a:rPr lang="en-US" smtClean="0"/>
              <a:t>‹#›</a:t>
            </a:fld>
            <a:endParaRPr lang="en-US"/>
          </a:p>
        </p:txBody>
      </p:sp>
    </p:spTree>
    <p:extLst>
      <p:ext uri="{BB962C8B-B14F-4D97-AF65-F5344CB8AC3E}">
        <p14:creationId xmlns:p14="http://schemas.microsoft.com/office/powerpoint/2010/main" val="3038836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6FF2E-ACD1-4B29-A769-CD42ADDDB0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7435FB-407F-46BB-A59C-8C4336F6F8A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26D09F-14E4-4454-BFF2-7043122BC73A}"/>
              </a:ext>
            </a:extLst>
          </p:cNvPr>
          <p:cNvSpPr>
            <a:spLocks noGrp="1"/>
          </p:cNvSpPr>
          <p:nvPr>
            <p:ph type="dt" sz="half" idx="10"/>
          </p:nvPr>
        </p:nvSpPr>
        <p:spPr/>
        <p:txBody>
          <a:bodyPr/>
          <a:lstStyle/>
          <a:p>
            <a:fld id="{85A7E806-0BF9-46B8-B144-F7CCA0E7C8B6}" type="datetimeFigureOut">
              <a:rPr lang="en-US" smtClean="0"/>
              <a:t>5/24/2018</a:t>
            </a:fld>
            <a:endParaRPr lang="en-US"/>
          </a:p>
        </p:txBody>
      </p:sp>
      <p:sp>
        <p:nvSpPr>
          <p:cNvPr id="5" name="Footer Placeholder 4">
            <a:extLst>
              <a:ext uri="{FF2B5EF4-FFF2-40B4-BE49-F238E27FC236}">
                <a16:creationId xmlns:a16="http://schemas.microsoft.com/office/drawing/2014/main" id="{991D137A-85A1-4ACD-81E7-C960F9E7C4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44D035-2E5E-438E-B482-1EB23824CEEC}"/>
              </a:ext>
            </a:extLst>
          </p:cNvPr>
          <p:cNvSpPr>
            <a:spLocks noGrp="1"/>
          </p:cNvSpPr>
          <p:nvPr>
            <p:ph type="sldNum" sz="quarter" idx="12"/>
          </p:nvPr>
        </p:nvSpPr>
        <p:spPr/>
        <p:txBody>
          <a:bodyPr/>
          <a:lstStyle/>
          <a:p>
            <a:fld id="{755D2329-5F23-4D4B-B4F5-3429B794A44A}" type="slidenum">
              <a:rPr lang="en-US" smtClean="0"/>
              <a:t>‹#›</a:t>
            </a:fld>
            <a:endParaRPr lang="en-US"/>
          </a:p>
        </p:txBody>
      </p:sp>
    </p:spTree>
    <p:extLst>
      <p:ext uri="{BB962C8B-B14F-4D97-AF65-F5344CB8AC3E}">
        <p14:creationId xmlns:p14="http://schemas.microsoft.com/office/powerpoint/2010/main" val="4012768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07D42-293E-4519-BE26-CD969CEC57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4C5C88-5E7A-4DB5-A27D-2096DAEA11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9BE36D8-2A64-4771-8129-80B2BDBEB0EC}"/>
              </a:ext>
            </a:extLst>
          </p:cNvPr>
          <p:cNvSpPr>
            <a:spLocks noGrp="1"/>
          </p:cNvSpPr>
          <p:nvPr>
            <p:ph type="dt" sz="half" idx="10"/>
          </p:nvPr>
        </p:nvSpPr>
        <p:spPr/>
        <p:txBody>
          <a:bodyPr/>
          <a:lstStyle/>
          <a:p>
            <a:fld id="{85A7E806-0BF9-46B8-B144-F7CCA0E7C8B6}" type="datetimeFigureOut">
              <a:rPr lang="en-US" smtClean="0"/>
              <a:t>5/24/2018</a:t>
            </a:fld>
            <a:endParaRPr lang="en-US"/>
          </a:p>
        </p:txBody>
      </p:sp>
      <p:sp>
        <p:nvSpPr>
          <p:cNvPr id="5" name="Footer Placeholder 4">
            <a:extLst>
              <a:ext uri="{FF2B5EF4-FFF2-40B4-BE49-F238E27FC236}">
                <a16:creationId xmlns:a16="http://schemas.microsoft.com/office/drawing/2014/main" id="{62415DA7-614F-4A2F-B9EE-63F329ED3A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2EE53-53D3-4F8A-A6DF-F6AAEE0C9F9D}"/>
              </a:ext>
            </a:extLst>
          </p:cNvPr>
          <p:cNvSpPr>
            <a:spLocks noGrp="1"/>
          </p:cNvSpPr>
          <p:nvPr>
            <p:ph type="sldNum" sz="quarter" idx="12"/>
          </p:nvPr>
        </p:nvSpPr>
        <p:spPr/>
        <p:txBody>
          <a:bodyPr/>
          <a:lstStyle/>
          <a:p>
            <a:fld id="{755D2329-5F23-4D4B-B4F5-3429B794A44A}" type="slidenum">
              <a:rPr lang="en-US" smtClean="0"/>
              <a:t>‹#›</a:t>
            </a:fld>
            <a:endParaRPr lang="en-US"/>
          </a:p>
        </p:txBody>
      </p:sp>
    </p:spTree>
    <p:extLst>
      <p:ext uri="{BB962C8B-B14F-4D97-AF65-F5344CB8AC3E}">
        <p14:creationId xmlns:p14="http://schemas.microsoft.com/office/powerpoint/2010/main" val="357030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3D949-661E-4E6A-9FEC-E0CFFABE94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E08EF2-451F-454C-A585-36E5C90E65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C5584B-F420-46F2-A5D5-4654094C03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9969C0-EB0B-4ED8-96B0-60134B6BC6AA}"/>
              </a:ext>
            </a:extLst>
          </p:cNvPr>
          <p:cNvSpPr>
            <a:spLocks noGrp="1"/>
          </p:cNvSpPr>
          <p:nvPr>
            <p:ph type="dt" sz="half" idx="10"/>
          </p:nvPr>
        </p:nvSpPr>
        <p:spPr/>
        <p:txBody>
          <a:bodyPr/>
          <a:lstStyle/>
          <a:p>
            <a:fld id="{85A7E806-0BF9-46B8-B144-F7CCA0E7C8B6}" type="datetimeFigureOut">
              <a:rPr lang="en-US" smtClean="0"/>
              <a:t>5/24/2018</a:t>
            </a:fld>
            <a:endParaRPr lang="en-US"/>
          </a:p>
        </p:txBody>
      </p:sp>
      <p:sp>
        <p:nvSpPr>
          <p:cNvPr id="6" name="Footer Placeholder 5">
            <a:extLst>
              <a:ext uri="{FF2B5EF4-FFF2-40B4-BE49-F238E27FC236}">
                <a16:creationId xmlns:a16="http://schemas.microsoft.com/office/drawing/2014/main" id="{3905E46C-D1DC-4A75-B898-ED2B8F24A8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29EC2C-7B10-4110-875B-A854B40CD128}"/>
              </a:ext>
            </a:extLst>
          </p:cNvPr>
          <p:cNvSpPr>
            <a:spLocks noGrp="1"/>
          </p:cNvSpPr>
          <p:nvPr>
            <p:ph type="sldNum" sz="quarter" idx="12"/>
          </p:nvPr>
        </p:nvSpPr>
        <p:spPr/>
        <p:txBody>
          <a:bodyPr/>
          <a:lstStyle/>
          <a:p>
            <a:fld id="{755D2329-5F23-4D4B-B4F5-3429B794A44A}" type="slidenum">
              <a:rPr lang="en-US" smtClean="0"/>
              <a:t>‹#›</a:t>
            </a:fld>
            <a:endParaRPr lang="en-US"/>
          </a:p>
        </p:txBody>
      </p:sp>
    </p:spTree>
    <p:extLst>
      <p:ext uri="{BB962C8B-B14F-4D97-AF65-F5344CB8AC3E}">
        <p14:creationId xmlns:p14="http://schemas.microsoft.com/office/powerpoint/2010/main" val="3672609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EE980-FF7A-4529-8C9D-17BBF2A932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E245CE-744B-4886-9C7E-D27BE0E838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423FBE-4098-4A32-84C5-E5F86AEA04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9244EC-AC59-4DB8-A4B6-32C4D97D79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296F67-EBE2-4F78-8705-E3CAA01B592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9A0AEC-C5A8-4FAE-A43E-054A369922A7}"/>
              </a:ext>
            </a:extLst>
          </p:cNvPr>
          <p:cNvSpPr>
            <a:spLocks noGrp="1"/>
          </p:cNvSpPr>
          <p:nvPr>
            <p:ph type="dt" sz="half" idx="10"/>
          </p:nvPr>
        </p:nvSpPr>
        <p:spPr/>
        <p:txBody>
          <a:bodyPr/>
          <a:lstStyle/>
          <a:p>
            <a:fld id="{85A7E806-0BF9-46B8-B144-F7CCA0E7C8B6}" type="datetimeFigureOut">
              <a:rPr lang="en-US" smtClean="0"/>
              <a:t>5/24/2018</a:t>
            </a:fld>
            <a:endParaRPr lang="en-US"/>
          </a:p>
        </p:txBody>
      </p:sp>
      <p:sp>
        <p:nvSpPr>
          <p:cNvPr id="8" name="Footer Placeholder 7">
            <a:extLst>
              <a:ext uri="{FF2B5EF4-FFF2-40B4-BE49-F238E27FC236}">
                <a16:creationId xmlns:a16="http://schemas.microsoft.com/office/drawing/2014/main" id="{DD1B527F-9F26-4C43-B2A9-09D9618CCF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020FA1-FCB8-4BE4-BE2C-B4871836F5CC}"/>
              </a:ext>
            </a:extLst>
          </p:cNvPr>
          <p:cNvSpPr>
            <a:spLocks noGrp="1"/>
          </p:cNvSpPr>
          <p:nvPr>
            <p:ph type="sldNum" sz="quarter" idx="12"/>
          </p:nvPr>
        </p:nvSpPr>
        <p:spPr/>
        <p:txBody>
          <a:bodyPr/>
          <a:lstStyle/>
          <a:p>
            <a:fld id="{755D2329-5F23-4D4B-B4F5-3429B794A44A}" type="slidenum">
              <a:rPr lang="en-US" smtClean="0"/>
              <a:t>‹#›</a:t>
            </a:fld>
            <a:endParaRPr lang="en-US"/>
          </a:p>
        </p:txBody>
      </p:sp>
    </p:spTree>
    <p:extLst>
      <p:ext uri="{BB962C8B-B14F-4D97-AF65-F5344CB8AC3E}">
        <p14:creationId xmlns:p14="http://schemas.microsoft.com/office/powerpoint/2010/main" val="123268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EE0C5-6CD9-4B73-952C-32F504EB0F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6D46A9-B040-4A56-8A8A-5176DD9D5C9B}"/>
              </a:ext>
            </a:extLst>
          </p:cNvPr>
          <p:cNvSpPr>
            <a:spLocks noGrp="1"/>
          </p:cNvSpPr>
          <p:nvPr>
            <p:ph type="dt" sz="half" idx="10"/>
          </p:nvPr>
        </p:nvSpPr>
        <p:spPr/>
        <p:txBody>
          <a:bodyPr/>
          <a:lstStyle/>
          <a:p>
            <a:fld id="{85A7E806-0BF9-46B8-B144-F7CCA0E7C8B6}" type="datetimeFigureOut">
              <a:rPr lang="en-US" smtClean="0"/>
              <a:t>5/24/2018</a:t>
            </a:fld>
            <a:endParaRPr lang="en-US"/>
          </a:p>
        </p:txBody>
      </p:sp>
      <p:sp>
        <p:nvSpPr>
          <p:cNvPr id="4" name="Footer Placeholder 3">
            <a:extLst>
              <a:ext uri="{FF2B5EF4-FFF2-40B4-BE49-F238E27FC236}">
                <a16:creationId xmlns:a16="http://schemas.microsoft.com/office/drawing/2014/main" id="{08494B1A-DABA-4BB6-A394-87EBAB60A0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C3D8FC-4E74-4E20-BF67-F0F13C721847}"/>
              </a:ext>
            </a:extLst>
          </p:cNvPr>
          <p:cNvSpPr>
            <a:spLocks noGrp="1"/>
          </p:cNvSpPr>
          <p:nvPr>
            <p:ph type="sldNum" sz="quarter" idx="12"/>
          </p:nvPr>
        </p:nvSpPr>
        <p:spPr/>
        <p:txBody>
          <a:bodyPr/>
          <a:lstStyle/>
          <a:p>
            <a:fld id="{755D2329-5F23-4D4B-B4F5-3429B794A44A}" type="slidenum">
              <a:rPr lang="en-US" smtClean="0"/>
              <a:t>‹#›</a:t>
            </a:fld>
            <a:endParaRPr lang="en-US"/>
          </a:p>
        </p:txBody>
      </p:sp>
    </p:spTree>
    <p:extLst>
      <p:ext uri="{BB962C8B-B14F-4D97-AF65-F5344CB8AC3E}">
        <p14:creationId xmlns:p14="http://schemas.microsoft.com/office/powerpoint/2010/main" val="3669051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E1E81D-235E-42F9-9740-55BCF75EA5B1}"/>
              </a:ext>
            </a:extLst>
          </p:cNvPr>
          <p:cNvSpPr>
            <a:spLocks noGrp="1"/>
          </p:cNvSpPr>
          <p:nvPr>
            <p:ph type="dt" sz="half" idx="10"/>
          </p:nvPr>
        </p:nvSpPr>
        <p:spPr/>
        <p:txBody>
          <a:bodyPr/>
          <a:lstStyle/>
          <a:p>
            <a:fld id="{85A7E806-0BF9-46B8-B144-F7CCA0E7C8B6}" type="datetimeFigureOut">
              <a:rPr lang="en-US" smtClean="0"/>
              <a:t>5/24/2018</a:t>
            </a:fld>
            <a:endParaRPr lang="en-US"/>
          </a:p>
        </p:txBody>
      </p:sp>
      <p:sp>
        <p:nvSpPr>
          <p:cNvPr id="3" name="Footer Placeholder 2">
            <a:extLst>
              <a:ext uri="{FF2B5EF4-FFF2-40B4-BE49-F238E27FC236}">
                <a16:creationId xmlns:a16="http://schemas.microsoft.com/office/drawing/2014/main" id="{1FC37863-82C5-405D-B4EF-12D96E2BBC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478FFC-3543-4A48-A51E-8AE2909E8B3A}"/>
              </a:ext>
            </a:extLst>
          </p:cNvPr>
          <p:cNvSpPr>
            <a:spLocks noGrp="1"/>
          </p:cNvSpPr>
          <p:nvPr>
            <p:ph type="sldNum" sz="quarter" idx="12"/>
          </p:nvPr>
        </p:nvSpPr>
        <p:spPr/>
        <p:txBody>
          <a:bodyPr/>
          <a:lstStyle/>
          <a:p>
            <a:fld id="{755D2329-5F23-4D4B-B4F5-3429B794A44A}" type="slidenum">
              <a:rPr lang="en-US" smtClean="0"/>
              <a:t>‹#›</a:t>
            </a:fld>
            <a:endParaRPr lang="en-US"/>
          </a:p>
        </p:txBody>
      </p:sp>
    </p:spTree>
    <p:extLst>
      <p:ext uri="{BB962C8B-B14F-4D97-AF65-F5344CB8AC3E}">
        <p14:creationId xmlns:p14="http://schemas.microsoft.com/office/powerpoint/2010/main" val="1776133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AC4A-7E0B-4032-9196-2C0FD51A31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E7E845-72B4-4605-BFCA-ABAD4F51A1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677797-6EBD-4751-8B9F-9141D84E0C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877AE2D-3258-4327-97E4-298D2E6C5274}"/>
              </a:ext>
            </a:extLst>
          </p:cNvPr>
          <p:cNvSpPr>
            <a:spLocks noGrp="1"/>
          </p:cNvSpPr>
          <p:nvPr>
            <p:ph type="dt" sz="half" idx="10"/>
          </p:nvPr>
        </p:nvSpPr>
        <p:spPr/>
        <p:txBody>
          <a:bodyPr/>
          <a:lstStyle/>
          <a:p>
            <a:fld id="{85A7E806-0BF9-46B8-B144-F7CCA0E7C8B6}" type="datetimeFigureOut">
              <a:rPr lang="en-US" smtClean="0"/>
              <a:t>5/24/2018</a:t>
            </a:fld>
            <a:endParaRPr lang="en-US"/>
          </a:p>
        </p:txBody>
      </p:sp>
      <p:sp>
        <p:nvSpPr>
          <p:cNvPr id="6" name="Footer Placeholder 5">
            <a:extLst>
              <a:ext uri="{FF2B5EF4-FFF2-40B4-BE49-F238E27FC236}">
                <a16:creationId xmlns:a16="http://schemas.microsoft.com/office/drawing/2014/main" id="{F4E2BC52-700F-470F-A949-29E823EEAE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7FF666-DE65-48F0-93EF-F4737265D21E}"/>
              </a:ext>
            </a:extLst>
          </p:cNvPr>
          <p:cNvSpPr>
            <a:spLocks noGrp="1"/>
          </p:cNvSpPr>
          <p:nvPr>
            <p:ph type="sldNum" sz="quarter" idx="12"/>
          </p:nvPr>
        </p:nvSpPr>
        <p:spPr/>
        <p:txBody>
          <a:bodyPr/>
          <a:lstStyle/>
          <a:p>
            <a:fld id="{755D2329-5F23-4D4B-B4F5-3429B794A44A}" type="slidenum">
              <a:rPr lang="en-US" smtClean="0"/>
              <a:t>‹#›</a:t>
            </a:fld>
            <a:endParaRPr lang="en-US"/>
          </a:p>
        </p:txBody>
      </p:sp>
    </p:spTree>
    <p:extLst>
      <p:ext uri="{BB962C8B-B14F-4D97-AF65-F5344CB8AC3E}">
        <p14:creationId xmlns:p14="http://schemas.microsoft.com/office/powerpoint/2010/main" val="130833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9CE36-4491-4A79-AE45-79205D2FE8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AD118C-20F2-481C-95A2-A9E8D20018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46DC90-161F-4710-9183-E98A19E01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DBC8BB-F8CC-4CC5-9973-03F8612EBD07}"/>
              </a:ext>
            </a:extLst>
          </p:cNvPr>
          <p:cNvSpPr>
            <a:spLocks noGrp="1"/>
          </p:cNvSpPr>
          <p:nvPr>
            <p:ph type="dt" sz="half" idx="10"/>
          </p:nvPr>
        </p:nvSpPr>
        <p:spPr/>
        <p:txBody>
          <a:bodyPr/>
          <a:lstStyle/>
          <a:p>
            <a:fld id="{85A7E806-0BF9-46B8-B144-F7CCA0E7C8B6}" type="datetimeFigureOut">
              <a:rPr lang="en-US" smtClean="0"/>
              <a:t>5/24/2018</a:t>
            </a:fld>
            <a:endParaRPr lang="en-US"/>
          </a:p>
        </p:txBody>
      </p:sp>
      <p:sp>
        <p:nvSpPr>
          <p:cNvPr id="6" name="Footer Placeholder 5">
            <a:extLst>
              <a:ext uri="{FF2B5EF4-FFF2-40B4-BE49-F238E27FC236}">
                <a16:creationId xmlns:a16="http://schemas.microsoft.com/office/drawing/2014/main" id="{57E947D5-6760-4FFE-984F-65F1081397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398AB9-D745-4F85-A05E-23417A766DDF}"/>
              </a:ext>
            </a:extLst>
          </p:cNvPr>
          <p:cNvSpPr>
            <a:spLocks noGrp="1"/>
          </p:cNvSpPr>
          <p:nvPr>
            <p:ph type="sldNum" sz="quarter" idx="12"/>
          </p:nvPr>
        </p:nvSpPr>
        <p:spPr/>
        <p:txBody>
          <a:bodyPr/>
          <a:lstStyle/>
          <a:p>
            <a:fld id="{755D2329-5F23-4D4B-B4F5-3429B794A44A}" type="slidenum">
              <a:rPr lang="en-US" smtClean="0"/>
              <a:t>‹#›</a:t>
            </a:fld>
            <a:endParaRPr lang="en-US"/>
          </a:p>
        </p:txBody>
      </p:sp>
    </p:spTree>
    <p:extLst>
      <p:ext uri="{BB962C8B-B14F-4D97-AF65-F5344CB8AC3E}">
        <p14:creationId xmlns:p14="http://schemas.microsoft.com/office/powerpoint/2010/main" val="1854144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E9D186-B472-4F1C-AB17-47E5F8DCD7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AD907F-48AE-43A1-9954-F2B025866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A25C54-3C03-4956-959D-EFC0F6F118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7E806-0BF9-46B8-B144-F7CCA0E7C8B6}" type="datetimeFigureOut">
              <a:rPr lang="en-US" smtClean="0"/>
              <a:t>5/24/2018</a:t>
            </a:fld>
            <a:endParaRPr lang="en-US"/>
          </a:p>
        </p:txBody>
      </p:sp>
      <p:sp>
        <p:nvSpPr>
          <p:cNvPr id="5" name="Footer Placeholder 4">
            <a:extLst>
              <a:ext uri="{FF2B5EF4-FFF2-40B4-BE49-F238E27FC236}">
                <a16:creationId xmlns:a16="http://schemas.microsoft.com/office/drawing/2014/main" id="{0F758C63-5911-4A37-969E-B38180C401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BB21A2-B9E2-4499-A183-63589A23C9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D2329-5F23-4D4B-B4F5-3429B794A44A}" type="slidenum">
              <a:rPr lang="en-US" smtClean="0"/>
              <a:t>‹#›</a:t>
            </a:fld>
            <a:endParaRPr lang="en-US"/>
          </a:p>
        </p:txBody>
      </p:sp>
    </p:spTree>
    <p:extLst>
      <p:ext uri="{BB962C8B-B14F-4D97-AF65-F5344CB8AC3E}">
        <p14:creationId xmlns:p14="http://schemas.microsoft.com/office/powerpoint/2010/main" val="3644817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7F5B0-BA9C-4DEA-A790-9BFC84A0CDD8}"/>
              </a:ext>
            </a:extLst>
          </p:cNvPr>
          <p:cNvSpPr>
            <a:spLocks noGrp="1"/>
          </p:cNvSpPr>
          <p:nvPr>
            <p:ph type="title"/>
          </p:nvPr>
        </p:nvSpPr>
        <p:spPr/>
        <p:txBody>
          <a:bodyPr>
            <a:normAutofit/>
          </a:bodyPr>
          <a:lstStyle/>
          <a:p>
            <a:pPr algn="ctr"/>
            <a:r>
              <a:rPr lang="en-US" sz="5400" b="1" dirty="0">
                <a:solidFill>
                  <a:srgbClr val="FF0000"/>
                </a:solidFill>
              </a:rPr>
              <a:t>OPPOSITES</a:t>
            </a:r>
          </a:p>
        </p:txBody>
      </p:sp>
      <p:sp>
        <p:nvSpPr>
          <p:cNvPr id="3" name="Content Placeholder 2">
            <a:extLst>
              <a:ext uri="{FF2B5EF4-FFF2-40B4-BE49-F238E27FC236}">
                <a16:creationId xmlns:a16="http://schemas.microsoft.com/office/drawing/2014/main" id="{58FF362E-A0FB-472F-89D9-8CA5490ACEA0}"/>
              </a:ext>
            </a:extLst>
          </p:cNvPr>
          <p:cNvSpPr>
            <a:spLocks noGrp="1"/>
          </p:cNvSpPr>
          <p:nvPr>
            <p:ph sz="half" idx="1"/>
          </p:nvPr>
        </p:nvSpPr>
        <p:spPr/>
        <p:txBody>
          <a:bodyPr>
            <a:normAutofit/>
          </a:bodyPr>
          <a:lstStyle/>
          <a:p>
            <a:r>
              <a:rPr lang="en-US" sz="4800" b="1" dirty="0">
                <a:solidFill>
                  <a:srgbClr val="FF0000"/>
                </a:solidFill>
              </a:rPr>
              <a:t>TOP</a:t>
            </a:r>
          </a:p>
          <a:p>
            <a:r>
              <a:rPr lang="en-US" sz="4800" b="1" dirty="0">
                <a:solidFill>
                  <a:srgbClr val="FF0000"/>
                </a:solidFill>
              </a:rPr>
              <a:t>UP</a:t>
            </a:r>
          </a:p>
          <a:p>
            <a:r>
              <a:rPr lang="en-US" sz="4800" b="1" dirty="0">
                <a:solidFill>
                  <a:srgbClr val="FF0000"/>
                </a:solidFill>
              </a:rPr>
              <a:t>TRUE</a:t>
            </a:r>
          </a:p>
          <a:p>
            <a:r>
              <a:rPr lang="en-US" sz="4800" b="1" dirty="0">
                <a:solidFill>
                  <a:srgbClr val="FF0000"/>
                </a:solidFill>
              </a:rPr>
              <a:t>IN</a:t>
            </a:r>
          </a:p>
          <a:p>
            <a:endParaRPr lang="en-US" sz="4800" b="1" dirty="0">
              <a:solidFill>
                <a:srgbClr val="FF0000"/>
              </a:solidFill>
            </a:endParaRPr>
          </a:p>
        </p:txBody>
      </p:sp>
      <p:sp>
        <p:nvSpPr>
          <p:cNvPr id="4" name="Content Placeholder 3">
            <a:extLst>
              <a:ext uri="{FF2B5EF4-FFF2-40B4-BE49-F238E27FC236}">
                <a16:creationId xmlns:a16="http://schemas.microsoft.com/office/drawing/2014/main" id="{DC4A0012-97E7-4DB3-8634-26D977F731B6}"/>
              </a:ext>
            </a:extLst>
          </p:cNvPr>
          <p:cNvSpPr>
            <a:spLocks noGrp="1"/>
          </p:cNvSpPr>
          <p:nvPr>
            <p:ph sz="half" idx="2"/>
          </p:nvPr>
        </p:nvSpPr>
        <p:spPr/>
        <p:txBody>
          <a:bodyPr>
            <a:normAutofit/>
          </a:bodyPr>
          <a:lstStyle/>
          <a:p>
            <a:r>
              <a:rPr lang="en-US" sz="4800" b="1" dirty="0">
                <a:solidFill>
                  <a:srgbClr val="FF0000"/>
                </a:solidFill>
              </a:rPr>
              <a:t>BOTTOM</a:t>
            </a:r>
          </a:p>
          <a:p>
            <a:r>
              <a:rPr lang="en-US" sz="4800" b="1" dirty="0">
                <a:solidFill>
                  <a:srgbClr val="FF0000"/>
                </a:solidFill>
              </a:rPr>
              <a:t>DOWN</a:t>
            </a:r>
          </a:p>
          <a:p>
            <a:r>
              <a:rPr lang="en-US" sz="4800" b="1" dirty="0">
                <a:solidFill>
                  <a:srgbClr val="FF0000"/>
                </a:solidFill>
              </a:rPr>
              <a:t>FALSE</a:t>
            </a:r>
          </a:p>
          <a:p>
            <a:r>
              <a:rPr lang="en-US" sz="4800" b="1" dirty="0">
                <a:solidFill>
                  <a:srgbClr val="FF0000"/>
                </a:solidFill>
              </a:rPr>
              <a:t>OUT</a:t>
            </a:r>
          </a:p>
        </p:txBody>
      </p:sp>
    </p:spTree>
    <p:extLst>
      <p:ext uri="{BB962C8B-B14F-4D97-AF65-F5344CB8AC3E}">
        <p14:creationId xmlns:p14="http://schemas.microsoft.com/office/powerpoint/2010/main" val="3311782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15AE-568F-4E4A-8011-459E0253EC23}"/>
              </a:ext>
            </a:extLst>
          </p:cNvPr>
          <p:cNvSpPr>
            <a:spLocks noGrp="1"/>
          </p:cNvSpPr>
          <p:nvPr>
            <p:ph type="title"/>
          </p:nvPr>
        </p:nvSpPr>
        <p:spPr>
          <a:xfrm>
            <a:off x="838200" y="365126"/>
            <a:ext cx="10515600" cy="31591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219B5889-DEF9-4F9C-B10B-1EC406605A5D}"/>
              </a:ext>
            </a:extLst>
          </p:cNvPr>
          <p:cNvSpPr>
            <a:spLocks noGrp="1"/>
          </p:cNvSpPr>
          <p:nvPr>
            <p:ph idx="1"/>
          </p:nvPr>
        </p:nvSpPr>
        <p:spPr>
          <a:xfrm>
            <a:off x="838200" y="974035"/>
            <a:ext cx="10515600" cy="5202928"/>
          </a:xfrm>
        </p:spPr>
        <p:txBody>
          <a:bodyPr/>
          <a:lstStyle/>
          <a:p>
            <a:r>
              <a:rPr lang="en-US" dirty="0"/>
              <a:t>Galatians 5:17 (NASB95) </a:t>
            </a:r>
          </a:p>
          <a:p>
            <a:r>
              <a:rPr lang="en-US" dirty="0"/>
              <a:t>	17	For the </a:t>
            </a:r>
            <a:r>
              <a:rPr lang="en-US" b="1" dirty="0">
                <a:solidFill>
                  <a:srgbClr val="FF0000"/>
                </a:solidFill>
              </a:rPr>
              <a:t>flesh</a:t>
            </a:r>
            <a:r>
              <a:rPr lang="en-US" dirty="0"/>
              <a:t> sets its desire against the </a:t>
            </a:r>
            <a:r>
              <a:rPr lang="en-US" b="1" dirty="0">
                <a:solidFill>
                  <a:srgbClr val="FF0000"/>
                </a:solidFill>
              </a:rPr>
              <a:t>Spirit</a:t>
            </a:r>
            <a:r>
              <a:rPr lang="en-US" dirty="0"/>
              <a:t>, and </a:t>
            </a:r>
            <a:r>
              <a:rPr lang="en-US" b="1" dirty="0">
                <a:solidFill>
                  <a:srgbClr val="FF0000"/>
                </a:solidFill>
              </a:rPr>
              <a:t>the Spirit against the flesh;  for these are in opposition to one another</a:t>
            </a:r>
            <a:r>
              <a:rPr lang="en-US" dirty="0"/>
              <a:t>, so that you may not do the things that you please. </a:t>
            </a:r>
          </a:p>
          <a:p>
            <a:endParaRPr lang="en-US" dirty="0"/>
          </a:p>
        </p:txBody>
      </p:sp>
    </p:spTree>
    <p:extLst>
      <p:ext uri="{BB962C8B-B14F-4D97-AF65-F5344CB8AC3E}">
        <p14:creationId xmlns:p14="http://schemas.microsoft.com/office/powerpoint/2010/main" val="3486868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91F85-5585-481B-919D-CC3B30C5A675}"/>
              </a:ext>
            </a:extLst>
          </p:cNvPr>
          <p:cNvSpPr>
            <a:spLocks noGrp="1"/>
          </p:cNvSpPr>
          <p:nvPr>
            <p:ph type="title"/>
          </p:nvPr>
        </p:nvSpPr>
        <p:spPr>
          <a:xfrm>
            <a:off x="838200" y="365126"/>
            <a:ext cx="10515600" cy="17158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63BE5442-6639-419B-B160-8F9BBF7DC0BB}"/>
              </a:ext>
            </a:extLst>
          </p:cNvPr>
          <p:cNvSpPr>
            <a:spLocks noGrp="1"/>
          </p:cNvSpPr>
          <p:nvPr>
            <p:ph idx="1"/>
          </p:nvPr>
        </p:nvSpPr>
        <p:spPr>
          <a:xfrm>
            <a:off x="838200" y="775252"/>
            <a:ext cx="10515600" cy="5401711"/>
          </a:xfrm>
        </p:spPr>
        <p:txBody>
          <a:bodyPr/>
          <a:lstStyle/>
          <a:p>
            <a:endParaRPr lang="en-US" dirty="0"/>
          </a:p>
          <a:p>
            <a:endParaRPr lang="en-US" dirty="0"/>
          </a:p>
          <a:p>
            <a:endParaRPr lang="en-US" dirty="0"/>
          </a:p>
          <a:p>
            <a:r>
              <a:rPr lang="en-US" dirty="0"/>
              <a:t>Romans 8:9 (NASB95) </a:t>
            </a:r>
          </a:p>
          <a:p>
            <a:r>
              <a:rPr lang="en-US" dirty="0"/>
              <a:t>	</a:t>
            </a:r>
            <a:r>
              <a:rPr lang="en-US" b="1" dirty="0"/>
              <a:t>9</a:t>
            </a:r>
            <a:r>
              <a:rPr lang="en-US" dirty="0"/>
              <a:t>	However, you are not in the flesh but in the Spirit, if indeed the Spirit of God dwells in you. But if anyone does not have the Spirit of Christ, he does not belong to Him. </a:t>
            </a:r>
          </a:p>
          <a:p>
            <a:endParaRPr lang="en-US" dirty="0"/>
          </a:p>
        </p:txBody>
      </p:sp>
    </p:spTree>
    <p:extLst>
      <p:ext uri="{BB962C8B-B14F-4D97-AF65-F5344CB8AC3E}">
        <p14:creationId xmlns:p14="http://schemas.microsoft.com/office/powerpoint/2010/main" val="1148675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44AB9-71BE-4D7B-9F15-CB9C26DA0BC6}"/>
              </a:ext>
            </a:extLst>
          </p:cNvPr>
          <p:cNvSpPr>
            <a:spLocks noGrp="1"/>
          </p:cNvSpPr>
          <p:nvPr>
            <p:ph type="title"/>
          </p:nvPr>
        </p:nvSpPr>
        <p:spPr>
          <a:xfrm>
            <a:off x="838200" y="129209"/>
            <a:ext cx="10515600" cy="23853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5EF3BBC9-065F-4E81-BC91-2B1D42B99BA1}"/>
              </a:ext>
            </a:extLst>
          </p:cNvPr>
          <p:cNvSpPr>
            <a:spLocks noGrp="1"/>
          </p:cNvSpPr>
          <p:nvPr>
            <p:ph idx="1"/>
          </p:nvPr>
        </p:nvSpPr>
        <p:spPr>
          <a:xfrm>
            <a:off x="838200" y="655983"/>
            <a:ext cx="10515600" cy="5520980"/>
          </a:xfrm>
        </p:spPr>
        <p:txBody>
          <a:bodyPr/>
          <a:lstStyle/>
          <a:p>
            <a:r>
              <a:rPr lang="en-US" dirty="0"/>
              <a:t>1 Corinthians 3:1–3 (NASB95) </a:t>
            </a:r>
          </a:p>
          <a:p>
            <a:r>
              <a:rPr lang="en-US" i="1" dirty="0"/>
              <a:t>Foundations for Living</a:t>
            </a:r>
            <a:r>
              <a:rPr lang="en-US" dirty="0"/>
              <a:t> </a:t>
            </a:r>
          </a:p>
          <a:p>
            <a:r>
              <a:rPr lang="en-US" dirty="0"/>
              <a:t>	</a:t>
            </a:r>
            <a:r>
              <a:rPr lang="en-US" b="1" dirty="0"/>
              <a:t>1</a:t>
            </a:r>
            <a:r>
              <a:rPr lang="en-US" dirty="0"/>
              <a:t>	And I, </a:t>
            </a:r>
            <a:r>
              <a:rPr lang="en-US" b="1" dirty="0">
                <a:solidFill>
                  <a:srgbClr val="FF0000"/>
                </a:solidFill>
              </a:rPr>
              <a:t>brethren</a:t>
            </a:r>
            <a:r>
              <a:rPr lang="en-US" dirty="0"/>
              <a:t>, could not speak to you as to </a:t>
            </a:r>
            <a:r>
              <a:rPr lang="en-US" b="1" dirty="0">
                <a:solidFill>
                  <a:srgbClr val="FF0000"/>
                </a:solidFill>
              </a:rPr>
              <a:t>spiritual</a:t>
            </a:r>
            <a:r>
              <a:rPr lang="en-US" dirty="0"/>
              <a:t> men, but as to men of </a:t>
            </a:r>
            <a:r>
              <a:rPr lang="en-US" b="1" dirty="0">
                <a:solidFill>
                  <a:srgbClr val="FF0000"/>
                </a:solidFill>
              </a:rPr>
              <a:t>flesh</a:t>
            </a:r>
            <a:r>
              <a:rPr lang="en-US" dirty="0"/>
              <a:t>, as to infants in Christ. </a:t>
            </a:r>
          </a:p>
          <a:p>
            <a:r>
              <a:rPr lang="en-US" dirty="0"/>
              <a:t>	2	I gave you milk to drink, not solid food; for you were not yet able </a:t>
            </a:r>
            <a:r>
              <a:rPr lang="en-US" i="1" dirty="0"/>
              <a:t>to receive it.</a:t>
            </a:r>
            <a:r>
              <a:rPr lang="en-US" dirty="0"/>
              <a:t> Indeed, even now you are not yet able, </a:t>
            </a:r>
          </a:p>
          <a:p>
            <a:r>
              <a:rPr lang="en-US" dirty="0"/>
              <a:t>	3	for you are still </a:t>
            </a:r>
            <a:r>
              <a:rPr lang="en-US" b="1" dirty="0">
                <a:solidFill>
                  <a:srgbClr val="FF0000"/>
                </a:solidFill>
              </a:rPr>
              <a:t>fleshly</a:t>
            </a:r>
            <a:r>
              <a:rPr lang="en-US" dirty="0"/>
              <a:t>. For since there is jealousy and strife among you, are you not fleshly, and are you not walking like mere men? </a:t>
            </a:r>
          </a:p>
          <a:p>
            <a:r>
              <a:rPr lang="en-US" dirty="0"/>
              <a:t>	</a:t>
            </a:r>
          </a:p>
        </p:txBody>
      </p:sp>
    </p:spTree>
    <p:extLst>
      <p:ext uri="{BB962C8B-B14F-4D97-AF65-F5344CB8AC3E}">
        <p14:creationId xmlns:p14="http://schemas.microsoft.com/office/powerpoint/2010/main" val="3636897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D2C05-32BB-439A-9727-B22105C2C805}"/>
              </a:ext>
            </a:extLst>
          </p:cNvPr>
          <p:cNvSpPr>
            <a:spLocks noGrp="1"/>
          </p:cNvSpPr>
          <p:nvPr>
            <p:ph type="title"/>
          </p:nvPr>
        </p:nvSpPr>
        <p:spPr>
          <a:xfrm>
            <a:off x="838200" y="365126"/>
            <a:ext cx="10515600" cy="31591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7EAD47BB-1386-45C9-AADD-87F10B28A9BC}"/>
              </a:ext>
            </a:extLst>
          </p:cNvPr>
          <p:cNvSpPr>
            <a:spLocks noGrp="1"/>
          </p:cNvSpPr>
          <p:nvPr>
            <p:ph idx="1"/>
          </p:nvPr>
        </p:nvSpPr>
        <p:spPr>
          <a:xfrm>
            <a:off x="838200" y="944217"/>
            <a:ext cx="10515600" cy="5232746"/>
          </a:xfrm>
        </p:spPr>
        <p:txBody>
          <a:bodyPr/>
          <a:lstStyle/>
          <a:p>
            <a:r>
              <a:rPr lang="en-US" dirty="0"/>
              <a:t>Romans 8:13 (NASB95) </a:t>
            </a:r>
          </a:p>
          <a:p>
            <a:r>
              <a:rPr lang="en-US" dirty="0"/>
              <a:t>	13	for if you are living according to the flesh, you must die; but if by the Spirit you are putting to death the deeds of the body, you will live. </a:t>
            </a:r>
          </a:p>
          <a:p>
            <a:endParaRPr lang="en-US" dirty="0"/>
          </a:p>
        </p:txBody>
      </p:sp>
    </p:spTree>
    <p:extLst>
      <p:ext uri="{BB962C8B-B14F-4D97-AF65-F5344CB8AC3E}">
        <p14:creationId xmlns:p14="http://schemas.microsoft.com/office/powerpoint/2010/main" val="4118655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47362" name="Picture 2" descr="C:\Users\Glen\Pictures\2012-01-23 1john1a\1john1a 001.jpg"/>
          <p:cNvPicPr>
            <a:picLocks noChangeAspect="1" noChangeArrowheads="1"/>
          </p:cNvPicPr>
          <p:nvPr/>
        </p:nvPicPr>
        <p:blipFill>
          <a:blip r:embed="rId3" cstate="print"/>
          <a:srcRect/>
          <a:stretch>
            <a:fillRect/>
          </a:stretch>
        </p:blipFill>
        <p:spPr bwMode="auto">
          <a:xfrm>
            <a:off x="2339095" y="685800"/>
            <a:ext cx="7666210" cy="5486400"/>
          </a:xfrm>
          <a:prstGeom prst="rect">
            <a:avLst/>
          </a:prstGeom>
          <a:noFill/>
        </p:spPr>
      </p:pic>
    </p:spTree>
    <p:extLst>
      <p:ext uri="{BB962C8B-B14F-4D97-AF65-F5344CB8AC3E}">
        <p14:creationId xmlns:p14="http://schemas.microsoft.com/office/powerpoint/2010/main" val="2613257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49411" name="Picture 3" descr="C:\Users\Glen\Pictures\2012-01-23 1john1\1john1 001.jpg"/>
          <p:cNvPicPr>
            <a:picLocks noChangeAspect="1" noChangeArrowheads="1"/>
          </p:cNvPicPr>
          <p:nvPr/>
        </p:nvPicPr>
        <p:blipFill>
          <a:blip r:embed="rId3" cstate="print"/>
          <a:srcRect/>
          <a:stretch>
            <a:fillRect/>
          </a:stretch>
        </p:blipFill>
        <p:spPr bwMode="auto">
          <a:xfrm>
            <a:off x="2303942" y="705678"/>
            <a:ext cx="7736516" cy="5486400"/>
          </a:xfrm>
          <a:prstGeom prst="rect">
            <a:avLst/>
          </a:prstGeom>
          <a:noFill/>
        </p:spPr>
      </p:pic>
    </p:spTree>
    <p:extLst>
      <p:ext uri="{BB962C8B-B14F-4D97-AF65-F5344CB8AC3E}">
        <p14:creationId xmlns:p14="http://schemas.microsoft.com/office/powerpoint/2010/main" val="263636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48386" name="Picture 2" descr="C:\Users\Glen\Pictures\2012-01-23 1john2\1john2 001.jpg"/>
          <p:cNvPicPr>
            <a:picLocks noChangeAspect="1" noChangeArrowheads="1"/>
          </p:cNvPicPr>
          <p:nvPr/>
        </p:nvPicPr>
        <p:blipFill>
          <a:blip r:embed="rId3" cstate="print"/>
          <a:srcRect/>
          <a:stretch>
            <a:fillRect/>
          </a:stretch>
        </p:blipFill>
        <p:spPr bwMode="auto">
          <a:xfrm>
            <a:off x="1554480" y="264138"/>
            <a:ext cx="9113520" cy="6593862"/>
          </a:xfrm>
          <a:prstGeom prst="rect">
            <a:avLst/>
          </a:prstGeom>
          <a:noFill/>
        </p:spPr>
      </p:pic>
    </p:spTree>
    <p:extLst>
      <p:ext uri="{BB962C8B-B14F-4D97-AF65-F5344CB8AC3E}">
        <p14:creationId xmlns:p14="http://schemas.microsoft.com/office/powerpoint/2010/main" val="1854252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47D0F-439C-4CF7-8389-465120F1CF06}"/>
              </a:ext>
            </a:extLst>
          </p:cNvPr>
          <p:cNvSpPr>
            <a:spLocks noGrp="1"/>
          </p:cNvSpPr>
          <p:nvPr>
            <p:ph type="title"/>
          </p:nvPr>
        </p:nvSpPr>
        <p:spPr>
          <a:xfrm>
            <a:off x="838200" y="365126"/>
            <a:ext cx="10515600" cy="22128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DEE0AB61-1854-411B-8D60-B6C149AED42C}"/>
              </a:ext>
            </a:extLst>
          </p:cNvPr>
          <p:cNvSpPr>
            <a:spLocks noGrp="1"/>
          </p:cNvSpPr>
          <p:nvPr>
            <p:ph idx="1"/>
          </p:nvPr>
        </p:nvSpPr>
        <p:spPr>
          <a:xfrm>
            <a:off x="838200" y="795130"/>
            <a:ext cx="10515600" cy="5381833"/>
          </a:xfrm>
        </p:spPr>
        <p:txBody>
          <a:bodyPr/>
          <a:lstStyle/>
          <a:p>
            <a:r>
              <a:rPr lang="en-US" sz="4000" dirty="0"/>
              <a:t>Galatians 2:20 (NKJV) </a:t>
            </a:r>
          </a:p>
          <a:p>
            <a:r>
              <a:rPr lang="en-US" sz="4000" baseline="30000" dirty="0"/>
              <a:t>20 </a:t>
            </a:r>
            <a:r>
              <a:rPr lang="en-US" sz="4000" dirty="0"/>
              <a:t>I have been crucified with Christ; it is no longer I who live, but Christ lives in me; and the </a:t>
            </a:r>
            <a:r>
              <a:rPr lang="en-US" sz="4000" i="1" dirty="0"/>
              <a:t>life</a:t>
            </a:r>
            <a:r>
              <a:rPr lang="en-US" sz="4000" dirty="0"/>
              <a:t> which I now live in the flesh I live by faith in the Son of God, who loved me and gave Himself for me. </a:t>
            </a:r>
          </a:p>
          <a:p>
            <a:endParaRPr lang="en-US" dirty="0"/>
          </a:p>
        </p:txBody>
      </p:sp>
    </p:spTree>
    <p:extLst>
      <p:ext uri="{BB962C8B-B14F-4D97-AF65-F5344CB8AC3E}">
        <p14:creationId xmlns:p14="http://schemas.microsoft.com/office/powerpoint/2010/main" val="1485624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5CDF5-3CCB-4A6A-8EDC-D91D92D792FE}"/>
              </a:ext>
            </a:extLst>
          </p:cNvPr>
          <p:cNvSpPr>
            <a:spLocks noGrp="1"/>
          </p:cNvSpPr>
          <p:nvPr>
            <p:ph type="title"/>
          </p:nvPr>
        </p:nvSpPr>
        <p:spPr>
          <a:xfrm>
            <a:off x="838200" y="365126"/>
            <a:ext cx="10515600" cy="420066"/>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23F1D75-EE18-41A6-BED3-B74AD0C9B29B}"/>
              </a:ext>
            </a:extLst>
          </p:cNvPr>
          <p:cNvSpPr>
            <a:spLocks noGrp="1"/>
          </p:cNvSpPr>
          <p:nvPr>
            <p:ph idx="1"/>
          </p:nvPr>
        </p:nvSpPr>
        <p:spPr>
          <a:xfrm>
            <a:off x="838200" y="1252330"/>
            <a:ext cx="10515600" cy="4924633"/>
          </a:xfrm>
        </p:spPr>
        <p:txBody>
          <a:bodyPr>
            <a:normAutofit/>
          </a:bodyPr>
          <a:lstStyle/>
          <a:p>
            <a:endParaRPr lang="en-US" sz="4400" dirty="0"/>
          </a:p>
          <a:p>
            <a:endParaRPr lang="en-US" sz="4400" dirty="0"/>
          </a:p>
          <a:p>
            <a:pPr algn="ctr"/>
            <a:r>
              <a:rPr lang="en-US" sz="4400" b="1" dirty="0">
                <a:solidFill>
                  <a:srgbClr val="FF0000"/>
                </a:solidFill>
              </a:rPr>
              <a:t>POSITIONAL TRUTH VS. CONDITIONAL TRUTH</a:t>
            </a:r>
          </a:p>
        </p:txBody>
      </p:sp>
    </p:spTree>
    <p:extLst>
      <p:ext uri="{BB962C8B-B14F-4D97-AF65-F5344CB8AC3E}">
        <p14:creationId xmlns:p14="http://schemas.microsoft.com/office/powerpoint/2010/main" val="3698354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47D0F-439C-4CF7-8389-465120F1CF06}"/>
              </a:ext>
            </a:extLst>
          </p:cNvPr>
          <p:cNvSpPr>
            <a:spLocks noGrp="1"/>
          </p:cNvSpPr>
          <p:nvPr>
            <p:ph type="title"/>
          </p:nvPr>
        </p:nvSpPr>
        <p:spPr>
          <a:xfrm>
            <a:off x="838200" y="365126"/>
            <a:ext cx="10515600" cy="22128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DEE0AB61-1854-411B-8D60-B6C149AED42C}"/>
              </a:ext>
            </a:extLst>
          </p:cNvPr>
          <p:cNvSpPr>
            <a:spLocks noGrp="1"/>
          </p:cNvSpPr>
          <p:nvPr>
            <p:ph idx="1"/>
          </p:nvPr>
        </p:nvSpPr>
        <p:spPr>
          <a:xfrm>
            <a:off x="838200" y="795130"/>
            <a:ext cx="10515600" cy="5381833"/>
          </a:xfrm>
        </p:spPr>
        <p:txBody>
          <a:bodyPr/>
          <a:lstStyle/>
          <a:p>
            <a:r>
              <a:rPr lang="en-US" sz="4000" dirty="0"/>
              <a:t>Galatians 2:20 (NKJV) </a:t>
            </a:r>
          </a:p>
          <a:p>
            <a:r>
              <a:rPr lang="en-US" sz="4000" baseline="30000" dirty="0"/>
              <a:t>20 </a:t>
            </a:r>
            <a:r>
              <a:rPr lang="en-US" sz="4000" dirty="0"/>
              <a:t>I have been crucified with Christ; it is no longer I who live, but Christ lives in me; and the </a:t>
            </a:r>
            <a:r>
              <a:rPr lang="en-US" sz="4000" i="1" dirty="0"/>
              <a:t>life</a:t>
            </a:r>
            <a:r>
              <a:rPr lang="en-US" sz="4000" dirty="0"/>
              <a:t> which I now live in the flesh I live by faith in the Son of God, who loved me and gave Himself for me. </a:t>
            </a:r>
          </a:p>
          <a:p>
            <a:endParaRPr lang="en-US" dirty="0"/>
          </a:p>
        </p:txBody>
      </p:sp>
    </p:spTree>
    <p:extLst>
      <p:ext uri="{BB962C8B-B14F-4D97-AF65-F5344CB8AC3E}">
        <p14:creationId xmlns:p14="http://schemas.microsoft.com/office/powerpoint/2010/main" val="4100194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B72F08-04F9-40BF-9FD3-643A61956AC7}"/>
              </a:ext>
            </a:extLst>
          </p:cNvPr>
          <p:cNvSpPr>
            <a:spLocks noGrp="1"/>
          </p:cNvSpPr>
          <p:nvPr>
            <p:ph type="title"/>
          </p:nvPr>
        </p:nvSpPr>
        <p:spPr>
          <a:xfrm>
            <a:off x="838200" y="365125"/>
            <a:ext cx="10515600" cy="827571"/>
          </a:xfrm>
        </p:spPr>
        <p:txBody>
          <a:bodyPr/>
          <a:lstStyle/>
          <a:p>
            <a:pPr algn="ctr"/>
            <a:r>
              <a:rPr lang="en-US" b="1" dirty="0">
                <a:solidFill>
                  <a:srgbClr val="FF0000"/>
                </a:solidFill>
              </a:rPr>
              <a:t>OPPOSITES</a:t>
            </a:r>
          </a:p>
        </p:txBody>
      </p:sp>
      <p:sp>
        <p:nvSpPr>
          <p:cNvPr id="5" name="Content Placeholder 4">
            <a:extLst>
              <a:ext uri="{FF2B5EF4-FFF2-40B4-BE49-F238E27FC236}">
                <a16:creationId xmlns:a16="http://schemas.microsoft.com/office/drawing/2014/main" id="{CDCD3206-04A2-4CF0-95FB-B2C737D2648D}"/>
              </a:ext>
            </a:extLst>
          </p:cNvPr>
          <p:cNvSpPr>
            <a:spLocks noGrp="1"/>
          </p:cNvSpPr>
          <p:nvPr>
            <p:ph sz="half" idx="1"/>
          </p:nvPr>
        </p:nvSpPr>
        <p:spPr/>
        <p:txBody>
          <a:bodyPr>
            <a:normAutofit/>
          </a:bodyPr>
          <a:lstStyle/>
          <a:p>
            <a:r>
              <a:rPr lang="en-US" sz="4400" b="1" dirty="0">
                <a:solidFill>
                  <a:srgbClr val="FF0000"/>
                </a:solidFill>
              </a:rPr>
              <a:t>FAITH</a:t>
            </a:r>
          </a:p>
          <a:p>
            <a:r>
              <a:rPr lang="en-US" sz="4400" b="1" dirty="0">
                <a:solidFill>
                  <a:srgbClr val="FF0000"/>
                </a:solidFill>
              </a:rPr>
              <a:t>GRACE</a:t>
            </a:r>
          </a:p>
          <a:p>
            <a:r>
              <a:rPr lang="en-US" sz="4400" b="1" dirty="0">
                <a:solidFill>
                  <a:srgbClr val="FF0000"/>
                </a:solidFill>
              </a:rPr>
              <a:t>SPIRIT</a:t>
            </a:r>
          </a:p>
        </p:txBody>
      </p:sp>
      <p:sp>
        <p:nvSpPr>
          <p:cNvPr id="6" name="Content Placeholder 5">
            <a:extLst>
              <a:ext uri="{FF2B5EF4-FFF2-40B4-BE49-F238E27FC236}">
                <a16:creationId xmlns:a16="http://schemas.microsoft.com/office/drawing/2014/main" id="{8353AC06-4145-4EE0-B3F4-B8CCEA2C17D6}"/>
              </a:ext>
            </a:extLst>
          </p:cNvPr>
          <p:cNvSpPr>
            <a:spLocks noGrp="1"/>
          </p:cNvSpPr>
          <p:nvPr>
            <p:ph sz="half" idx="2"/>
          </p:nvPr>
        </p:nvSpPr>
        <p:spPr/>
        <p:txBody>
          <a:bodyPr>
            <a:normAutofit/>
          </a:bodyPr>
          <a:lstStyle/>
          <a:p>
            <a:pPr marL="0" indent="0">
              <a:buNone/>
            </a:pPr>
            <a:r>
              <a:rPr lang="en-US" sz="4400" b="1" dirty="0">
                <a:solidFill>
                  <a:srgbClr val="FF0000"/>
                </a:solidFill>
              </a:rPr>
              <a:t>WORKS</a:t>
            </a:r>
          </a:p>
          <a:p>
            <a:pPr marL="0" indent="0">
              <a:buNone/>
            </a:pPr>
            <a:r>
              <a:rPr lang="en-US" sz="4400" b="1" dirty="0">
                <a:solidFill>
                  <a:srgbClr val="FF0000"/>
                </a:solidFill>
              </a:rPr>
              <a:t>LAW (MOSAIC)</a:t>
            </a:r>
          </a:p>
          <a:p>
            <a:pPr marL="0" indent="0">
              <a:buNone/>
            </a:pPr>
            <a:r>
              <a:rPr lang="en-US" sz="4400" b="1" dirty="0">
                <a:solidFill>
                  <a:srgbClr val="FF0000"/>
                </a:solidFill>
              </a:rPr>
              <a:t>FLESH</a:t>
            </a:r>
          </a:p>
          <a:p>
            <a:pPr marL="0" indent="0">
              <a:buNone/>
            </a:pPr>
            <a:endParaRPr lang="en-US" sz="4400" b="1" dirty="0">
              <a:solidFill>
                <a:srgbClr val="FF0000"/>
              </a:solidFill>
            </a:endParaRPr>
          </a:p>
        </p:txBody>
      </p:sp>
    </p:spTree>
    <p:extLst>
      <p:ext uri="{BB962C8B-B14F-4D97-AF65-F5344CB8AC3E}">
        <p14:creationId xmlns:p14="http://schemas.microsoft.com/office/powerpoint/2010/main" val="1208832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6D64F-8DAD-49C3-B183-751CCBF44F31}"/>
              </a:ext>
            </a:extLst>
          </p:cNvPr>
          <p:cNvSpPr>
            <a:spLocks noGrp="1"/>
          </p:cNvSpPr>
          <p:nvPr>
            <p:ph type="title"/>
          </p:nvPr>
        </p:nvSpPr>
        <p:spPr>
          <a:xfrm>
            <a:off x="838200" y="139149"/>
            <a:ext cx="10515600" cy="23853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289E8D7-246C-4331-883C-89F12454F42E}"/>
              </a:ext>
            </a:extLst>
          </p:cNvPr>
          <p:cNvSpPr>
            <a:spLocks noGrp="1"/>
          </p:cNvSpPr>
          <p:nvPr>
            <p:ph idx="1"/>
          </p:nvPr>
        </p:nvSpPr>
        <p:spPr>
          <a:xfrm>
            <a:off x="838200" y="675861"/>
            <a:ext cx="10515600" cy="5501102"/>
          </a:xfrm>
        </p:spPr>
        <p:txBody>
          <a:bodyPr/>
          <a:lstStyle/>
          <a:p>
            <a:r>
              <a:rPr lang="en-US" dirty="0"/>
              <a:t>Ephesians 2:3–6 (NASB95) </a:t>
            </a:r>
          </a:p>
          <a:p>
            <a:r>
              <a:rPr lang="en-US" dirty="0"/>
              <a:t>	3	Among them we too all formerly lived in the lusts of our flesh, indulging the desires of the flesh and of the mind, and were by nature children of wrath, even as the rest. </a:t>
            </a:r>
          </a:p>
          <a:p>
            <a:r>
              <a:rPr lang="en-US" dirty="0"/>
              <a:t>	4	But God, being rich in mercy, because of His great love with which He loved us, </a:t>
            </a:r>
          </a:p>
          <a:p>
            <a:r>
              <a:rPr lang="en-US" dirty="0"/>
              <a:t>	5	even when we were dead in our transgressions, made us alive together with Christ (by grace you have been saved), </a:t>
            </a:r>
          </a:p>
          <a:p>
            <a:r>
              <a:rPr lang="en-US" dirty="0"/>
              <a:t>	6	and raised us up with Him, </a:t>
            </a:r>
            <a:r>
              <a:rPr lang="en-US" b="1" dirty="0">
                <a:solidFill>
                  <a:srgbClr val="FF0000"/>
                </a:solidFill>
              </a:rPr>
              <a:t>and seated us with Him in the heavenly </a:t>
            </a:r>
            <a:r>
              <a:rPr lang="en-US" b="1" i="1" dirty="0">
                <a:solidFill>
                  <a:srgbClr val="FF0000"/>
                </a:solidFill>
              </a:rPr>
              <a:t>places</a:t>
            </a:r>
            <a:r>
              <a:rPr lang="en-US" b="1" dirty="0">
                <a:solidFill>
                  <a:srgbClr val="FF0000"/>
                </a:solidFill>
              </a:rPr>
              <a:t> in Christ Jesus, </a:t>
            </a:r>
          </a:p>
          <a:p>
            <a:endParaRPr lang="en-US" dirty="0"/>
          </a:p>
        </p:txBody>
      </p:sp>
    </p:spTree>
    <p:extLst>
      <p:ext uri="{BB962C8B-B14F-4D97-AF65-F5344CB8AC3E}">
        <p14:creationId xmlns:p14="http://schemas.microsoft.com/office/powerpoint/2010/main" val="2959810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8ADE-B81D-4A19-8D0C-AADFC3C10747}"/>
              </a:ext>
            </a:extLst>
          </p:cNvPr>
          <p:cNvSpPr>
            <a:spLocks noGrp="1"/>
          </p:cNvSpPr>
          <p:nvPr>
            <p:ph type="title"/>
          </p:nvPr>
        </p:nvSpPr>
        <p:spPr>
          <a:xfrm>
            <a:off x="838200" y="365126"/>
            <a:ext cx="10515600" cy="31591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47140D2-82B7-4703-B4A3-FDBC04E657E3}"/>
              </a:ext>
            </a:extLst>
          </p:cNvPr>
          <p:cNvSpPr>
            <a:spLocks noGrp="1"/>
          </p:cNvSpPr>
          <p:nvPr>
            <p:ph idx="1"/>
          </p:nvPr>
        </p:nvSpPr>
        <p:spPr>
          <a:xfrm>
            <a:off x="838200" y="904461"/>
            <a:ext cx="10515600" cy="5272502"/>
          </a:xfrm>
        </p:spPr>
        <p:txBody>
          <a:bodyPr>
            <a:normAutofit/>
          </a:bodyPr>
          <a:lstStyle/>
          <a:p>
            <a:r>
              <a:rPr lang="en-US" sz="4400" b="1" dirty="0">
                <a:solidFill>
                  <a:srgbClr val="FF0000"/>
                </a:solidFill>
              </a:rPr>
              <a:t>BE THE MAN OR WOMAN GOD SEES</a:t>
            </a:r>
          </a:p>
          <a:p>
            <a:endParaRPr lang="en-US" sz="4400" b="1" dirty="0">
              <a:solidFill>
                <a:srgbClr val="FF0000"/>
              </a:solidFill>
            </a:endParaRPr>
          </a:p>
          <a:p>
            <a:r>
              <a:rPr lang="en-US" sz="4400" b="1" dirty="0">
                <a:solidFill>
                  <a:srgbClr val="FF0000"/>
                </a:solidFill>
              </a:rPr>
              <a:t>LIVE A LIFE THAT LOOKS MORE AND MORE LIKE OUR POSITION IN CHRIST</a:t>
            </a:r>
          </a:p>
          <a:p>
            <a:endParaRPr lang="en-US" sz="4400" b="1" dirty="0">
              <a:solidFill>
                <a:srgbClr val="FF0000"/>
              </a:solidFill>
            </a:endParaRPr>
          </a:p>
          <a:p>
            <a:r>
              <a:rPr lang="en-US" sz="4400" b="1" dirty="0">
                <a:solidFill>
                  <a:srgbClr val="FF0000"/>
                </a:solidFill>
              </a:rPr>
              <a:t>SEE THAT OUR “CONDITION” IS MOVING CLOSER AND CLOSER TO OUR “POSITION”</a:t>
            </a:r>
          </a:p>
        </p:txBody>
      </p:sp>
    </p:spTree>
    <p:extLst>
      <p:ext uri="{BB962C8B-B14F-4D97-AF65-F5344CB8AC3E}">
        <p14:creationId xmlns:p14="http://schemas.microsoft.com/office/powerpoint/2010/main" val="634456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49411" name="Picture 3" descr="C:\Users\Glen\Pictures\2012-01-23 1john1\1john1 001.jpg"/>
          <p:cNvPicPr>
            <a:picLocks noChangeAspect="1" noChangeArrowheads="1"/>
          </p:cNvPicPr>
          <p:nvPr/>
        </p:nvPicPr>
        <p:blipFill>
          <a:blip r:embed="rId3" cstate="print"/>
          <a:srcRect/>
          <a:stretch>
            <a:fillRect/>
          </a:stretch>
        </p:blipFill>
        <p:spPr bwMode="auto">
          <a:xfrm>
            <a:off x="2303942" y="705678"/>
            <a:ext cx="7736516" cy="5486400"/>
          </a:xfrm>
          <a:prstGeom prst="rect">
            <a:avLst/>
          </a:prstGeom>
          <a:noFill/>
        </p:spPr>
      </p:pic>
    </p:spTree>
    <p:extLst>
      <p:ext uri="{BB962C8B-B14F-4D97-AF65-F5344CB8AC3E}">
        <p14:creationId xmlns:p14="http://schemas.microsoft.com/office/powerpoint/2010/main" val="1649956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48386" name="Picture 2" descr="C:\Users\Glen\Pictures\2012-01-23 1john2\1john2 001.jpg"/>
          <p:cNvPicPr>
            <a:picLocks noChangeAspect="1" noChangeArrowheads="1"/>
          </p:cNvPicPr>
          <p:nvPr/>
        </p:nvPicPr>
        <p:blipFill>
          <a:blip r:embed="rId3" cstate="print"/>
          <a:srcRect/>
          <a:stretch>
            <a:fillRect/>
          </a:stretch>
        </p:blipFill>
        <p:spPr bwMode="auto">
          <a:xfrm>
            <a:off x="1554480" y="284016"/>
            <a:ext cx="9113520" cy="6593862"/>
          </a:xfrm>
          <a:prstGeom prst="rect">
            <a:avLst/>
          </a:prstGeom>
          <a:noFill/>
        </p:spPr>
      </p:pic>
    </p:spTree>
    <p:extLst>
      <p:ext uri="{BB962C8B-B14F-4D97-AF65-F5344CB8AC3E}">
        <p14:creationId xmlns:p14="http://schemas.microsoft.com/office/powerpoint/2010/main" val="3047709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52482" name="Picture 2" descr="C:\Users\Glen\Pictures\2012-01-23 1johnb\1johnb 001.jpg"/>
          <p:cNvPicPr>
            <a:picLocks noChangeAspect="1" noChangeArrowheads="1"/>
          </p:cNvPicPr>
          <p:nvPr/>
        </p:nvPicPr>
        <p:blipFill>
          <a:blip r:embed="rId3" cstate="print"/>
          <a:srcRect/>
          <a:stretch>
            <a:fillRect/>
          </a:stretch>
        </p:blipFill>
        <p:spPr bwMode="auto">
          <a:xfrm>
            <a:off x="1977986" y="457200"/>
            <a:ext cx="8309014" cy="5943600"/>
          </a:xfrm>
          <a:prstGeom prst="rect">
            <a:avLst/>
          </a:prstGeom>
          <a:noFill/>
        </p:spPr>
      </p:pic>
    </p:spTree>
    <p:extLst>
      <p:ext uri="{BB962C8B-B14F-4D97-AF65-F5344CB8AC3E}">
        <p14:creationId xmlns:p14="http://schemas.microsoft.com/office/powerpoint/2010/main" val="3378576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p:cNvPicPr>
            <a:picLocks noChangeAspect="1" noChangeArrowheads="1"/>
          </p:cNvPicPr>
          <p:nvPr/>
        </p:nvPicPr>
        <p:blipFill>
          <a:blip r:embed="rId3" cstate="print"/>
          <a:srcRect/>
          <a:stretch>
            <a:fillRect/>
          </a:stretch>
        </p:blipFill>
        <p:spPr bwMode="auto">
          <a:xfrm>
            <a:off x="2743201" y="1524001"/>
            <a:ext cx="7395591" cy="4637913"/>
          </a:xfrm>
          <a:prstGeom prst="rect">
            <a:avLst/>
          </a:prstGeom>
          <a:noFill/>
          <a:ln w="9525">
            <a:noFill/>
            <a:miter lim="800000"/>
            <a:headEnd/>
            <a:tailEnd/>
          </a:ln>
        </p:spPr>
      </p:pic>
      <p:sp>
        <p:nvSpPr>
          <p:cNvPr id="3" name="Title 2"/>
          <p:cNvSpPr>
            <a:spLocks noGrp="1"/>
          </p:cNvSpPr>
          <p:nvPr>
            <p:ph type="title"/>
          </p:nvPr>
        </p:nvSpPr>
        <p:spPr/>
        <p:txBody>
          <a:bodyPr>
            <a:normAutofit/>
          </a:bodyPr>
          <a:lstStyle/>
          <a:p>
            <a:r>
              <a:rPr lang="en-US" sz="3600" b="1" dirty="0"/>
              <a:t>5.	BAD CHOICES.  FEEDING THE FLESH, STARVING THE SPIRIT</a:t>
            </a:r>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3598569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48386" name="Picture 2" descr="C:\Users\Glen\Pictures\2012-01-23 1john2\1john2 001.jpg"/>
          <p:cNvPicPr>
            <a:picLocks noChangeAspect="1" noChangeArrowheads="1"/>
          </p:cNvPicPr>
          <p:nvPr/>
        </p:nvPicPr>
        <p:blipFill>
          <a:blip r:embed="rId3" cstate="print"/>
          <a:srcRect/>
          <a:stretch>
            <a:fillRect/>
          </a:stretch>
        </p:blipFill>
        <p:spPr bwMode="auto">
          <a:xfrm>
            <a:off x="1554480" y="264138"/>
            <a:ext cx="9113520" cy="6593862"/>
          </a:xfrm>
          <a:prstGeom prst="rect">
            <a:avLst/>
          </a:prstGeom>
          <a:noFill/>
        </p:spPr>
      </p:pic>
    </p:spTree>
    <p:extLst>
      <p:ext uri="{BB962C8B-B14F-4D97-AF65-F5344CB8AC3E}">
        <p14:creationId xmlns:p14="http://schemas.microsoft.com/office/powerpoint/2010/main" val="4022603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52482" name="Picture 2" descr="C:\Users\Glen\Pictures\2012-01-23 1johnb\1johnb 001.jpg"/>
          <p:cNvPicPr>
            <a:picLocks noChangeAspect="1" noChangeArrowheads="1"/>
          </p:cNvPicPr>
          <p:nvPr/>
        </p:nvPicPr>
        <p:blipFill>
          <a:blip r:embed="rId3" cstate="print"/>
          <a:srcRect/>
          <a:stretch>
            <a:fillRect/>
          </a:stretch>
        </p:blipFill>
        <p:spPr bwMode="auto">
          <a:xfrm>
            <a:off x="1977986" y="457200"/>
            <a:ext cx="8309014" cy="5943600"/>
          </a:xfrm>
          <a:prstGeom prst="rect">
            <a:avLst/>
          </a:prstGeom>
          <a:noFill/>
        </p:spPr>
      </p:pic>
    </p:spTree>
    <p:extLst>
      <p:ext uri="{BB962C8B-B14F-4D97-AF65-F5344CB8AC3E}">
        <p14:creationId xmlns:p14="http://schemas.microsoft.com/office/powerpoint/2010/main" val="532798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p:cNvPicPr>
            <a:picLocks noChangeAspect="1" noChangeArrowheads="1"/>
          </p:cNvPicPr>
          <p:nvPr/>
        </p:nvPicPr>
        <p:blipFill>
          <a:blip r:embed="rId3" cstate="print"/>
          <a:srcRect/>
          <a:stretch>
            <a:fillRect/>
          </a:stretch>
        </p:blipFill>
        <p:spPr bwMode="auto">
          <a:xfrm>
            <a:off x="2743201" y="1524001"/>
            <a:ext cx="7395591" cy="4637913"/>
          </a:xfrm>
          <a:prstGeom prst="rect">
            <a:avLst/>
          </a:prstGeom>
          <a:noFill/>
          <a:ln w="9525">
            <a:noFill/>
            <a:miter lim="800000"/>
            <a:headEnd/>
            <a:tailEnd/>
          </a:ln>
        </p:spPr>
      </p:pic>
      <p:sp>
        <p:nvSpPr>
          <p:cNvPr id="3" name="Title 2"/>
          <p:cNvSpPr>
            <a:spLocks noGrp="1"/>
          </p:cNvSpPr>
          <p:nvPr>
            <p:ph type="title"/>
          </p:nvPr>
        </p:nvSpPr>
        <p:spPr/>
        <p:txBody>
          <a:bodyPr>
            <a:normAutofit/>
          </a:bodyPr>
          <a:lstStyle/>
          <a:p>
            <a:r>
              <a:rPr lang="en-US" sz="3600" b="1" dirty="0"/>
              <a:t>5.	BAD CHOICES.  FEEDING THE FLESH, STARVING THE SPIRIT</a:t>
            </a:r>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4122102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51458" name="Picture 2" descr="C:\Users\Glen\Pictures\2012-01-23 1john4\1john4 003.jpg"/>
          <p:cNvPicPr>
            <a:picLocks noChangeAspect="1" noChangeArrowheads="1"/>
          </p:cNvPicPr>
          <p:nvPr/>
        </p:nvPicPr>
        <p:blipFill>
          <a:blip r:embed="rId3" cstate="print"/>
          <a:srcRect/>
          <a:stretch>
            <a:fillRect/>
          </a:stretch>
        </p:blipFill>
        <p:spPr bwMode="auto">
          <a:xfrm>
            <a:off x="2261810" y="460375"/>
            <a:ext cx="7644191" cy="5864225"/>
          </a:xfrm>
          <a:prstGeom prst="rect">
            <a:avLst/>
          </a:prstGeom>
          <a:noFill/>
        </p:spPr>
      </p:pic>
    </p:spTree>
    <p:extLst>
      <p:ext uri="{BB962C8B-B14F-4D97-AF65-F5344CB8AC3E}">
        <p14:creationId xmlns:p14="http://schemas.microsoft.com/office/powerpoint/2010/main" val="3356853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1981200" y="685801"/>
            <a:ext cx="8229600" cy="5440367"/>
          </a:xfrm>
        </p:spPr>
        <p:txBody>
          <a:bodyPr/>
          <a:lstStyle/>
          <a:p>
            <a:endParaRPr lang="en-US" dirty="0"/>
          </a:p>
          <a:p>
            <a:endParaRPr lang="en-US" dirty="0"/>
          </a:p>
          <a:p>
            <a:r>
              <a:rPr lang="en-US" dirty="0"/>
              <a:t>Ephesians 2:8–9 (NKJV) </a:t>
            </a:r>
          </a:p>
          <a:p>
            <a:r>
              <a:rPr lang="en-US" baseline="30000" dirty="0"/>
              <a:t>8 </a:t>
            </a:r>
            <a:r>
              <a:rPr lang="en-US" dirty="0"/>
              <a:t>For by grace you have been </a:t>
            </a:r>
            <a:r>
              <a:rPr lang="en-US" b="1" dirty="0">
                <a:solidFill>
                  <a:srgbClr val="FF0000"/>
                </a:solidFill>
              </a:rPr>
              <a:t>saved through faith</a:t>
            </a:r>
            <a:r>
              <a:rPr lang="en-US" dirty="0"/>
              <a:t>, and that not of yourselves; </a:t>
            </a:r>
            <a:r>
              <a:rPr lang="en-US" i="1" dirty="0"/>
              <a:t>it is</a:t>
            </a:r>
            <a:r>
              <a:rPr lang="en-US" dirty="0"/>
              <a:t> the gift of God, </a:t>
            </a:r>
            <a:r>
              <a:rPr lang="en-US" baseline="30000" dirty="0"/>
              <a:t>9 </a:t>
            </a:r>
            <a:r>
              <a:rPr lang="en-US" b="1" dirty="0">
                <a:solidFill>
                  <a:srgbClr val="FF0000"/>
                </a:solidFill>
              </a:rPr>
              <a:t>not of works</a:t>
            </a:r>
            <a:r>
              <a:rPr lang="en-US" dirty="0"/>
              <a:t>, lest anyone should boast. </a:t>
            </a:r>
          </a:p>
        </p:txBody>
      </p:sp>
    </p:spTree>
    <p:extLst>
      <p:ext uri="{BB962C8B-B14F-4D97-AF65-F5344CB8AC3E}">
        <p14:creationId xmlns:p14="http://schemas.microsoft.com/office/powerpoint/2010/main" val="4224078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Galatians 5:16–17 (NKJV) </a:t>
            </a:r>
          </a:p>
          <a:p>
            <a:r>
              <a:rPr lang="en-US" b="1" i="1" dirty="0"/>
              <a:t>Walking in the Spirit</a:t>
            </a:r>
            <a:r>
              <a:rPr lang="en-US" dirty="0"/>
              <a:t> </a:t>
            </a:r>
          </a:p>
          <a:p>
            <a:r>
              <a:rPr lang="en-US" baseline="30000" dirty="0"/>
              <a:t>16</a:t>
            </a:r>
            <a:r>
              <a:rPr lang="en-US" baseline="30000" dirty="0">
                <a:solidFill>
                  <a:srgbClr val="FF0000"/>
                </a:solidFill>
              </a:rPr>
              <a:t> </a:t>
            </a:r>
            <a:r>
              <a:rPr lang="en-US" dirty="0">
                <a:solidFill>
                  <a:srgbClr val="FF0000"/>
                </a:solidFill>
              </a:rPr>
              <a:t>I say then: Walk in the Spirit, and you shall not fulfill the lust of the flesh. </a:t>
            </a:r>
            <a:r>
              <a:rPr lang="en-US" baseline="30000" dirty="0"/>
              <a:t>17 </a:t>
            </a:r>
            <a:r>
              <a:rPr lang="en-US" dirty="0"/>
              <a:t>For the flesh lusts against the Spirit, and the Spirit against the flesh; and these are contrary to one another, so that you do not do the things that you wish. </a:t>
            </a:r>
          </a:p>
        </p:txBody>
      </p:sp>
    </p:spTree>
    <p:extLst>
      <p:ext uri="{BB962C8B-B14F-4D97-AF65-F5344CB8AC3E}">
        <p14:creationId xmlns:p14="http://schemas.microsoft.com/office/powerpoint/2010/main" val="2524572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EAEF7-8ADB-4B09-983A-CA815AAF7CF2}"/>
              </a:ext>
            </a:extLst>
          </p:cNvPr>
          <p:cNvSpPr>
            <a:spLocks noGrp="1"/>
          </p:cNvSpPr>
          <p:nvPr>
            <p:ph type="title"/>
          </p:nvPr>
        </p:nvSpPr>
        <p:spPr>
          <a:xfrm>
            <a:off x="838200" y="1"/>
            <a:ext cx="10515600" cy="17890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6094B2D8-1DAB-4F17-AF46-B689A221F62D}"/>
              </a:ext>
            </a:extLst>
          </p:cNvPr>
          <p:cNvSpPr>
            <a:spLocks noGrp="1"/>
          </p:cNvSpPr>
          <p:nvPr>
            <p:ph idx="1"/>
          </p:nvPr>
        </p:nvSpPr>
        <p:spPr>
          <a:xfrm>
            <a:off x="838200" y="477078"/>
            <a:ext cx="10515600" cy="5699885"/>
          </a:xfrm>
        </p:spPr>
        <p:txBody>
          <a:bodyPr>
            <a:normAutofit/>
          </a:bodyPr>
          <a:lstStyle/>
          <a:p>
            <a:r>
              <a:rPr lang="en-US" dirty="0"/>
              <a:t>Romans 8:6-7 (NASB95) </a:t>
            </a:r>
          </a:p>
          <a:p>
            <a:r>
              <a:rPr lang="en-US" dirty="0"/>
              <a:t>	6	For the mind set on the flesh is death, but the mind set on the Spirit is life and peace, </a:t>
            </a:r>
          </a:p>
          <a:p>
            <a:r>
              <a:rPr lang="en-US" dirty="0"/>
              <a:t> 		because the mind set on the flesh is hostile toward God; for it does not subject itself to the law of God, for it is not even able </a:t>
            </a:r>
            <a:r>
              <a:rPr lang="en-US" i="1" dirty="0"/>
              <a:t>to do so</a:t>
            </a:r>
            <a:r>
              <a:rPr lang="en-US" dirty="0"/>
              <a:t>, </a:t>
            </a:r>
          </a:p>
          <a:p>
            <a:endParaRPr lang="en-US" dirty="0"/>
          </a:p>
          <a:p>
            <a:r>
              <a:rPr lang="en-US" dirty="0"/>
              <a:t>Colossians 3:2-3 (NASB95) </a:t>
            </a:r>
          </a:p>
          <a:p>
            <a:r>
              <a:rPr lang="en-US" dirty="0"/>
              <a:t>	2	Set your mind on the things above, not on the things that are on earth. </a:t>
            </a:r>
          </a:p>
          <a:p>
            <a:r>
              <a:rPr lang="en-US" dirty="0"/>
              <a:t>	3	For you have died and your life is hidden with Christ in God. </a:t>
            </a:r>
          </a:p>
          <a:p>
            <a:endParaRPr lang="en-US" dirty="0"/>
          </a:p>
          <a:p>
            <a:endParaRPr lang="en-US" dirty="0"/>
          </a:p>
        </p:txBody>
      </p:sp>
    </p:spTree>
    <p:extLst>
      <p:ext uri="{BB962C8B-B14F-4D97-AF65-F5344CB8AC3E}">
        <p14:creationId xmlns:p14="http://schemas.microsoft.com/office/powerpoint/2010/main" val="284347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B6043C-502C-41E3-9626-391A403BF188}"/>
              </a:ext>
            </a:extLst>
          </p:cNvPr>
          <p:cNvSpPr/>
          <p:nvPr/>
        </p:nvSpPr>
        <p:spPr>
          <a:xfrm>
            <a:off x="2342321" y="1137299"/>
            <a:ext cx="6096000" cy="4867679"/>
          </a:xfrm>
          <a:prstGeom prst="rect">
            <a:avLst/>
          </a:prstGeom>
        </p:spPr>
        <p:txBody>
          <a:bodyPr>
            <a:spAutoFit/>
          </a:bodyPr>
          <a:lstStyle/>
          <a:p>
            <a:pPr>
              <a:lnSpc>
                <a:spcPct val="115000"/>
              </a:lnSpc>
              <a:spcAft>
                <a:spcPts val="1000"/>
              </a:spcAft>
            </a:pPr>
            <a:r>
              <a:rPr lang="en-US" sz="2400" dirty="0">
                <a:effectLst/>
                <a:latin typeface="Calibri" panose="020F0502020204030204" pitchFamily="34" charset="0"/>
              </a:rPr>
              <a:t>1 Corinthians 3:12–15 (NKJV) </a:t>
            </a:r>
          </a:p>
          <a:p>
            <a:pPr>
              <a:lnSpc>
                <a:spcPct val="115000"/>
              </a:lnSpc>
            </a:pPr>
            <a:r>
              <a:rPr lang="en-US" sz="2400" baseline="30000" dirty="0">
                <a:latin typeface="Calibri" panose="020F0502020204030204" pitchFamily="34" charset="0"/>
              </a:rPr>
              <a:t>12 </a:t>
            </a:r>
            <a:r>
              <a:rPr lang="en-US" sz="2400" dirty="0">
                <a:latin typeface="Calibri" panose="020F0502020204030204" pitchFamily="34" charset="0"/>
              </a:rPr>
              <a:t>Now if anyone builds on this foundation </a:t>
            </a:r>
            <a:r>
              <a:rPr lang="en-US" sz="2400" i="1" dirty="0">
                <a:latin typeface="Calibri" panose="020F0502020204030204" pitchFamily="34" charset="0"/>
              </a:rPr>
              <a:t>with</a:t>
            </a:r>
            <a:r>
              <a:rPr lang="en-US" sz="2400" dirty="0">
                <a:latin typeface="Calibri" panose="020F0502020204030204" pitchFamily="34" charset="0"/>
              </a:rPr>
              <a:t> gold, silver, precious stones, wood, hay, straw, </a:t>
            </a:r>
            <a:r>
              <a:rPr lang="en-US" sz="2400" baseline="30000" dirty="0">
                <a:latin typeface="Calibri" panose="020F0502020204030204" pitchFamily="34" charset="0"/>
              </a:rPr>
              <a:t>13 </a:t>
            </a:r>
            <a:r>
              <a:rPr lang="en-US" sz="2400" dirty="0">
                <a:latin typeface="Calibri" panose="020F0502020204030204" pitchFamily="34" charset="0"/>
              </a:rPr>
              <a:t>each one’s work will become clear; for the Day will declare it, because it will be revealed by fire; and the fire will test each one’s work, of what sort it is. </a:t>
            </a:r>
            <a:r>
              <a:rPr lang="en-US" sz="2400" b="1" baseline="30000" dirty="0">
                <a:solidFill>
                  <a:srgbClr val="FF0000"/>
                </a:solidFill>
                <a:latin typeface="Calibri" panose="020F0502020204030204" pitchFamily="34" charset="0"/>
              </a:rPr>
              <a:t>14 </a:t>
            </a:r>
            <a:r>
              <a:rPr lang="en-US" sz="2400" b="1" dirty="0">
                <a:solidFill>
                  <a:srgbClr val="FF0000"/>
                </a:solidFill>
                <a:latin typeface="Calibri" panose="020F0502020204030204" pitchFamily="34" charset="0"/>
              </a:rPr>
              <a:t>If anyone’s work which he has built on </a:t>
            </a:r>
            <a:r>
              <a:rPr lang="en-US" sz="2400" b="1" i="1" dirty="0">
                <a:solidFill>
                  <a:srgbClr val="FF0000"/>
                </a:solidFill>
                <a:latin typeface="Calibri" panose="020F0502020204030204" pitchFamily="34" charset="0"/>
              </a:rPr>
              <a:t>it</a:t>
            </a:r>
            <a:r>
              <a:rPr lang="en-US" sz="2400" b="1" dirty="0">
                <a:solidFill>
                  <a:srgbClr val="FF0000"/>
                </a:solidFill>
                <a:latin typeface="Calibri" panose="020F0502020204030204" pitchFamily="34" charset="0"/>
              </a:rPr>
              <a:t> endures, he will receive a reward. </a:t>
            </a:r>
            <a:r>
              <a:rPr lang="en-US" sz="2400" b="1" baseline="30000" dirty="0">
                <a:solidFill>
                  <a:srgbClr val="FF0000"/>
                </a:solidFill>
                <a:latin typeface="Calibri" panose="020F0502020204030204" pitchFamily="34" charset="0"/>
              </a:rPr>
              <a:t>15 </a:t>
            </a:r>
            <a:r>
              <a:rPr lang="en-US" sz="2400" b="1" dirty="0">
                <a:solidFill>
                  <a:srgbClr val="FF0000"/>
                </a:solidFill>
                <a:latin typeface="Calibri" panose="020F0502020204030204" pitchFamily="34" charset="0"/>
              </a:rPr>
              <a:t>If anyone’s work is burned, he will suffer loss; but he himself will be saved, yet so as through fire. </a:t>
            </a:r>
          </a:p>
        </p:txBody>
      </p:sp>
    </p:spTree>
    <p:extLst>
      <p:ext uri="{BB962C8B-B14F-4D97-AF65-F5344CB8AC3E}">
        <p14:creationId xmlns:p14="http://schemas.microsoft.com/office/powerpoint/2010/main" val="3383188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48386" name="Picture 2" descr="C:\Users\Glen\Pictures\2012-01-23 1john2\1john2 001.jpg"/>
          <p:cNvPicPr>
            <a:picLocks noChangeAspect="1" noChangeArrowheads="1"/>
          </p:cNvPicPr>
          <p:nvPr/>
        </p:nvPicPr>
        <p:blipFill>
          <a:blip r:embed="rId3" cstate="print"/>
          <a:srcRect/>
          <a:stretch>
            <a:fillRect/>
          </a:stretch>
        </p:blipFill>
        <p:spPr bwMode="auto">
          <a:xfrm>
            <a:off x="1554480" y="264138"/>
            <a:ext cx="9113520" cy="6593862"/>
          </a:xfrm>
          <a:prstGeom prst="rect">
            <a:avLst/>
          </a:prstGeom>
          <a:noFill/>
        </p:spPr>
      </p:pic>
    </p:spTree>
    <p:extLst>
      <p:ext uri="{BB962C8B-B14F-4D97-AF65-F5344CB8AC3E}">
        <p14:creationId xmlns:p14="http://schemas.microsoft.com/office/powerpoint/2010/main" val="1435643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543C2-2993-4C09-B77C-682916DBCBE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1822F92-4DFB-4322-A7F2-1EA43CFD7AEA}"/>
              </a:ext>
            </a:extLst>
          </p:cNvPr>
          <p:cNvSpPr>
            <a:spLocks noGrp="1"/>
          </p:cNvSpPr>
          <p:nvPr>
            <p:ph idx="1"/>
          </p:nvPr>
        </p:nvSpPr>
        <p:spPr/>
        <p:txBody>
          <a:bodyPr>
            <a:normAutofit/>
          </a:bodyPr>
          <a:lstStyle/>
          <a:p>
            <a:r>
              <a:rPr lang="en-US" sz="4400" dirty="0"/>
              <a:t>END OF FLESH VS SPIRIT MESSAGE</a:t>
            </a:r>
          </a:p>
        </p:txBody>
      </p:sp>
    </p:spTree>
    <p:extLst>
      <p:ext uri="{BB962C8B-B14F-4D97-AF65-F5344CB8AC3E}">
        <p14:creationId xmlns:p14="http://schemas.microsoft.com/office/powerpoint/2010/main" val="40994917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0924-767B-4CE7-AF52-1C9E2A01F6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101F920-9532-4235-B4B3-0EF4AE752C6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6632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5F94-EE54-4020-85DB-35B4347838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30D229-3902-4476-AE90-22F798A2E72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28410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7307-F832-4721-812F-BC7E300981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6651FDF-2F7E-4BB6-88F5-ADA644F4C5A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13940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Line 2"/>
          <p:cNvSpPr>
            <a:spLocks noChangeShapeType="1"/>
          </p:cNvSpPr>
          <p:nvPr/>
        </p:nvSpPr>
        <p:spPr bwMode="auto">
          <a:xfrm>
            <a:off x="7534275" y="1524000"/>
            <a:ext cx="0" cy="53340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2467" name="Line 3"/>
          <p:cNvSpPr>
            <a:spLocks noChangeShapeType="1"/>
          </p:cNvSpPr>
          <p:nvPr/>
        </p:nvSpPr>
        <p:spPr bwMode="auto">
          <a:xfrm flipV="1">
            <a:off x="4343400" y="2057400"/>
            <a:ext cx="0" cy="2667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2468" name="AutoShape 4"/>
          <p:cNvSpPr>
            <a:spLocks noChangeArrowheads="1"/>
          </p:cNvSpPr>
          <p:nvPr/>
        </p:nvSpPr>
        <p:spPr bwMode="auto">
          <a:xfrm>
            <a:off x="5435600" y="3708400"/>
            <a:ext cx="457200" cy="990600"/>
          </a:xfrm>
          <a:prstGeom prst="upArrow">
            <a:avLst>
              <a:gd name="adj1" fmla="val 50000"/>
              <a:gd name="adj2" fmla="val 54167"/>
            </a:avLst>
          </a:prstGeom>
          <a:gradFill rotWithShape="0">
            <a:gsLst>
              <a:gs pos="0">
                <a:srgbClr val="FFFF00"/>
              </a:gs>
              <a:gs pos="100000">
                <a:schemeClr val="tx2"/>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2469" name="Rectangle 5"/>
          <p:cNvSpPr>
            <a:spLocks noChangeArrowheads="1"/>
          </p:cNvSpPr>
          <p:nvPr/>
        </p:nvSpPr>
        <p:spPr bwMode="auto">
          <a:xfrm>
            <a:off x="1524000" y="380841"/>
            <a:ext cx="9144000" cy="341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90000"/>
              </a:lnSpc>
              <a:defRPr/>
            </a:pPr>
            <a:r>
              <a:rPr lang="en-US" b="1" dirty="0">
                <a:solidFill>
                  <a:schemeClr val="tx2"/>
                </a:solidFill>
                <a:latin typeface="Arial Rounded MT Bold" charset="0"/>
                <a:ea typeface="ＭＳ Ｐゴシック" charset="0"/>
              </a:rPr>
              <a:t>JUDGMENT OF BELIEVERS AND UNBELIEVERS</a:t>
            </a:r>
          </a:p>
        </p:txBody>
      </p:sp>
      <p:sp>
        <p:nvSpPr>
          <p:cNvPr id="62470" name="Rectangle 6"/>
          <p:cNvSpPr>
            <a:spLocks noChangeArrowheads="1"/>
          </p:cNvSpPr>
          <p:nvPr/>
        </p:nvSpPr>
        <p:spPr bwMode="auto">
          <a:xfrm>
            <a:off x="2209801" y="6059328"/>
            <a:ext cx="7977188" cy="341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90000"/>
              </a:lnSpc>
            </a:pPr>
            <a:r>
              <a:rPr lang="en-US" b="1" dirty="0">
                <a:latin typeface="Arial Rounded MT Bold" pitchFamily="34" charset="0"/>
              </a:rPr>
              <a:t>GOD</a:t>
            </a:r>
            <a:r>
              <a:rPr lang="ja-JP" altLang="en-US" b="1">
                <a:latin typeface="Arial" pitchFamily="34" charset="0"/>
              </a:rPr>
              <a:t>’</a:t>
            </a:r>
            <a:r>
              <a:rPr lang="en-US" altLang="ja-JP" b="1" dirty="0">
                <a:latin typeface="Arial Rounded MT Bold" pitchFamily="34" charset="0"/>
              </a:rPr>
              <a:t>S OUTLINE OF HISTORY</a:t>
            </a:r>
            <a:endParaRPr lang="en-US" dirty="0">
              <a:solidFill>
                <a:schemeClr val="tx2"/>
              </a:solidFill>
              <a:latin typeface="Arial Rounded MT Bold" pitchFamily="34" charset="0"/>
            </a:endParaRPr>
          </a:p>
        </p:txBody>
      </p:sp>
      <p:sp>
        <p:nvSpPr>
          <p:cNvPr id="62471" name="Line 7"/>
          <p:cNvSpPr>
            <a:spLocks noChangeShapeType="1"/>
          </p:cNvSpPr>
          <p:nvPr/>
        </p:nvSpPr>
        <p:spPr bwMode="auto">
          <a:xfrm>
            <a:off x="1752600" y="4724400"/>
            <a:ext cx="7696200" cy="0"/>
          </a:xfrm>
          <a:prstGeom prst="line">
            <a:avLst/>
          </a:prstGeom>
          <a:noFill/>
          <a:ln w="5715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2472" name="Text Box 8"/>
          <p:cNvSpPr txBox="1">
            <a:spLocks noChangeArrowheads="1"/>
          </p:cNvSpPr>
          <p:nvPr/>
        </p:nvSpPr>
        <p:spPr bwMode="auto">
          <a:xfrm>
            <a:off x="4402585" y="4191002"/>
            <a:ext cx="945259" cy="8802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spcBef>
                <a:spcPct val="20000"/>
              </a:spcBef>
              <a:defRPr/>
            </a:pPr>
            <a:r>
              <a:rPr lang="en-US" sz="1600" b="1" dirty="0">
                <a:latin typeface="Arial" charset="0"/>
                <a:ea typeface="ＭＳ Ｐゴシック" charset="0"/>
              </a:rPr>
              <a:t>Church</a:t>
            </a:r>
            <a:br>
              <a:rPr lang="en-US" sz="1600" b="1" dirty="0">
                <a:latin typeface="Arial" charset="0"/>
                <a:ea typeface="ＭＳ Ｐゴシック" charset="0"/>
              </a:rPr>
            </a:br>
            <a:r>
              <a:rPr lang="en-US" sz="1600" dirty="0">
                <a:latin typeface="Arial" charset="0"/>
                <a:ea typeface="ＭＳ Ｐゴシック" charset="0"/>
              </a:rPr>
              <a:t>Rev. 2-3</a:t>
            </a:r>
          </a:p>
          <a:p>
            <a:pPr algn="ctr" eaLnBrk="0" hangingPunct="0">
              <a:spcBef>
                <a:spcPct val="20000"/>
              </a:spcBef>
              <a:defRPr/>
            </a:pPr>
            <a:endParaRPr lang="en-US" sz="1600" b="1" dirty="0">
              <a:latin typeface="Arial" charset="0"/>
              <a:ea typeface="ＭＳ Ｐゴシック" charset="0"/>
            </a:endParaRPr>
          </a:p>
        </p:txBody>
      </p:sp>
      <p:sp>
        <p:nvSpPr>
          <p:cNvPr id="62473" name="Text Box 9"/>
          <p:cNvSpPr txBox="1">
            <a:spLocks noChangeArrowheads="1"/>
          </p:cNvSpPr>
          <p:nvPr/>
        </p:nvSpPr>
        <p:spPr bwMode="auto">
          <a:xfrm>
            <a:off x="5816889" y="4191002"/>
            <a:ext cx="123450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spcBef>
                <a:spcPct val="20000"/>
              </a:spcBef>
              <a:defRPr/>
            </a:pPr>
            <a:r>
              <a:rPr lang="en-US" sz="1600" b="1" dirty="0">
                <a:latin typeface="Arial" charset="0"/>
                <a:ea typeface="ＭＳ Ｐゴシック" charset="0"/>
              </a:rPr>
              <a:t>Tribulation</a:t>
            </a:r>
            <a:br>
              <a:rPr lang="en-US" sz="1600" b="1" dirty="0">
                <a:latin typeface="Arial" charset="0"/>
                <a:ea typeface="ＭＳ Ｐゴシック" charset="0"/>
              </a:rPr>
            </a:br>
            <a:r>
              <a:rPr lang="en-US" sz="1600" dirty="0">
                <a:latin typeface="Arial" charset="0"/>
                <a:ea typeface="ＭＳ Ｐゴシック" charset="0"/>
              </a:rPr>
              <a:t>Rev. 6-19</a:t>
            </a:r>
            <a:endParaRPr lang="en-US" sz="1600" b="1" dirty="0">
              <a:latin typeface="Arial" charset="0"/>
              <a:ea typeface="ＭＳ Ｐゴシック" charset="0"/>
            </a:endParaRPr>
          </a:p>
        </p:txBody>
      </p:sp>
      <p:sp>
        <p:nvSpPr>
          <p:cNvPr id="62474" name="Oval 10"/>
          <p:cNvSpPr>
            <a:spLocks noChangeArrowheads="1"/>
          </p:cNvSpPr>
          <p:nvPr/>
        </p:nvSpPr>
        <p:spPr bwMode="auto">
          <a:xfrm>
            <a:off x="1638300" y="4013200"/>
            <a:ext cx="762000" cy="1447800"/>
          </a:xfrm>
          <a:prstGeom prst="ellipse">
            <a:avLst/>
          </a:prstGeom>
          <a:gradFill rotWithShape="0">
            <a:gsLst>
              <a:gs pos="0">
                <a:srgbClr val="5B5BFF">
                  <a:gamma/>
                  <a:tint val="0"/>
                  <a:invGamma/>
                </a:srgbClr>
              </a:gs>
              <a:gs pos="100000">
                <a:srgbClr val="5B5B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2475" name="Text Box 11"/>
          <p:cNvSpPr txBox="1">
            <a:spLocks noChangeArrowheads="1"/>
          </p:cNvSpPr>
          <p:nvPr/>
        </p:nvSpPr>
        <p:spPr bwMode="auto">
          <a:xfrm>
            <a:off x="1520046" y="4419600"/>
            <a:ext cx="949299" cy="634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spcBef>
                <a:spcPct val="20000"/>
              </a:spcBef>
              <a:defRPr/>
            </a:pPr>
            <a:r>
              <a:rPr lang="en-US" sz="1600" b="1" dirty="0">
                <a:latin typeface="Arial" charset="0"/>
                <a:ea typeface="ＭＳ Ｐゴシック" charset="0"/>
              </a:rPr>
              <a:t>Eternity</a:t>
            </a:r>
          </a:p>
          <a:p>
            <a:pPr algn="ctr" eaLnBrk="0" hangingPunct="0">
              <a:spcBef>
                <a:spcPct val="20000"/>
              </a:spcBef>
              <a:defRPr/>
            </a:pPr>
            <a:r>
              <a:rPr lang="en-US" sz="1600" b="1" dirty="0">
                <a:latin typeface="Arial" charset="0"/>
                <a:ea typeface="ＭＳ Ｐゴシック" charset="0"/>
              </a:rPr>
              <a:t>Past</a:t>
            </a:r>
          </a:p>
        </p:txBody>
      </p:sp>
      <p:grpSp>
        <p:nvGrpSpPr>
          <p:cNvPr id="2" name="Group 12"/>
          <p:cNvGrpSpPr>
            <a:grpSpLocks/>
          </p:cNvGrpSpPr>
          <p:nvPr/>
        </p:nvGrpSpPr>
        <p:grpSpPr bwMode="auto">
          <a:xfrm>
            <a:off x="3657601" y="3352800"/>
            <a:ext cx="622300" cy="1371600"/>
            <a:chOff x="1336" y="2064"/>
            <a:chExt cx="504" cy="912"/>
          </a:xfrm>
        </p:grpSpPr>
        <p:sp>
          <p:nvSpPr>
            <p:cNvPr id="62477" name="Rectangle 13"/>
            <p:cNvSpPr>
              <a:spLocks noChangeArrowheads="1"/>
            </p:cNvSpPr>
            <p:nvPr/>
          </p:nvSpPr>
          <p:spPr bwMode="auto">
            <a:xfrm>
              <a:off x="1537" y="2064"/>
              <a:ext cx="95" cy="912"/>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71842" dir="2700000" algn="ctr" rotWithShape="0">
                      <a:srgbClr val="CC6600">
                        <a:alpha val="74998"/>
                      </a:srgb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2478" name="Rectangle 14"/>
            <p:cNvSpPr>
              <a:spLocks noChangeArrowheads="1"/>
            </p:cNvSpPr>
            <p:nvPr/>
          </p:nvSpPr>
          <p:spPr bwMode="auto">
            <a:xfrm rot="5400000">
              <a:off x="1552" y="2088"/>
              <a:ext cx="73" cy="504"/>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71842" dir="2700000" algn="ctr" rotWithShape="0">
                      <a:srgbClr val="CC6600">
                        <a:alpha val="74998"/>
                      </a:srgbClr>
                    </a:outerShdw>
                  </a:effectLst>
                </a14:hiddenEffects>
              </a:ext>
            </a:extLst>
          </p:spPr>
          <p:txBody>
            <a:bodyPr wrap="none" anchor="ctr"/>
            <a:lstStyle/>
            <a:p>
              <a:pPr>
                <a:defRPr/>
              </a:pPr>
              <a:endParaRPr lang="en-US" dirty="0">
                <a:latin typeface="Times New Roman" charset="0"/>
                <a:ea typeface="ＭＳ Ｐゴシック" charset="0"/>
              </a:endParaRPr>
            </a:p>
          </p:txBody>
        </p:sp>
      </p:grpSp>
      <p:sp>
        <p:nvSpPr>
          <p:cNvPr id="62479" name="AutoShape 15"/>
          <p:cNvSpPr>
            <a:spLocks noChangeArrowheads="1"/>
          </p:cNvSpPr>
          <p:nvPr/>
        </p:nvSpPr>
        <p:spPr bwMode="auto">
          <a:xfrm flipV="1">
            <a:off x="5130800" y="2184400"/>
            <a:ext cx="1066800" cy="1524000"/>
          </a:xfrm>
          <a:custGeom>
            <a:avLst/>
            <a:gdLst>
              <a:gd name="T0" fmla="*/ 533400 w 21600"/>
              <a:gd name="T1" fmla="*/ 0 h 21600"/>
              <a:gd name="T2" fmla="*/ 19015 w 21600"/>
              <a:gd name="T3" fmla="*/ 762000 h 21600"/>
              <a:gd name="T4" fmla="*/ 533400 w 21600"/>
              <a:gd name="T5" fmla="*/ 54398 h 21600"/>
              <a:gd name="T6" fmla="*/ 1047785 w 21600"/>
              <a:gd name="T7" fmla="*/ 7620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771" y="10800"/>
                </a:moveTo>
                <a:cubicBezTo>
                  <a:pt x="771" y="5261"/>
                  <a:pt x="5261" y="771"/>
                  <a:pt x="10800" y="771"/>
                </a:cubicBezTo>
                <a:cubicBezTo>
                  <a:pt x="16338" y="771"/>
                  <a:pt x="20828" y="5261"/>
                  <a:pt x="20828" y="10799"/>
                </a:cubicBezTo>
                <a:lnTo>
                  <a:pt x="21600" y="10800"/>
                </a:lnTo>
                <a:cubicBezTo>
                  <a:pt x="21600" y="4835"/>
                  <a:pt x="16764" y="0"/>
                  <a:pt x="10800" y="0"/>
                </a:cubicBezTo>
                <a:cubicBezTo>
                  <a:pt x="4835" y="0"/>
                  <a:pt x="0" y="4835"/>
                  <a:pt x="0" y="10800"/>
                </a:cubicBezTo>
                <a:lnTo>
                  <a:pt x="771" y="10800"/>
                </a:lnTo>
                <a:close/>
              </a:path>
            </a:pathLst>
          </a:custGeom>
          <a:solidFill>
            <a:schemeClr val="tx1"/>
          </a:solidFill>
          <a:ln w="9525">
            <a:solidFill>
              <a:schemeClr val="tx1"/>
            </a:solidFill>
            <a:miter lim="800000"/>
            <a:headEnd/>
            <a:tailEnd/>
          </a:ln>
          <a:effectLst/>
        </p:spPr>
        <p:txBody>
          <a:bodyPr wrap="none" anchor="ctr"/>
          <a:lstStyle/>
          <a:p>
            <a:endParaRPr lang="en-US" dirty="0"/>
          </a:p>
        </p:txBody>
      </p:sp>
      <p:sp>
        <p:nvSpPr>
          <p:cNvPr id="62480" name="Line 16"/>
          <p:cNvSpPr>
            <a:spLocks noChangeShapeType="1"/>
          </p:cNvSpPr>
          <p:nvPr/>
        </p:nvSpPr>
        <p:spPr bwMode="auto">
          <a:xfrm flipV="1">
            <a:off x="6181725" y="2057400"/>
            <a:ext cx="0" cy="9144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2481" name="Line 17"/>
          <p:cNvSpPr>
            <a:spLocks noChangeShapeType="1"/>
          </p:cNvSpPr>
          <p:nvPr/>
        </p:nvSpPr>
        <p:spPr bwMode="auto">
          <a:xfrm>
            <a:off x="5105402" y="2057400"/>
            <a:ext cx="47625" cy="946150"/>
          </a:xfrm>
          <a:prstGeom prst="line">
            <a:avLst/>
          </a:prstGeom>
          <a:noFill/>
          <a:ln w="508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2482" name="Text Box 18"/>
          <p:cNvSpPr txBox="1">
            <a:spLocks noChangeArrowheads="1"/>
          </p:cNvSpPr>
          <p:nvPr/>
        </p:nvSpPr>
        <p:spPr bwMode="auto">
          <a:xfrm rot="-5400000">
            <a:off x="3191669" y="2763630"/>
            <a:ext cx="2055813"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20000"/>
              </a:spcBef>
              <a:defRPr/>
            </a:pPr>
            <a:r>
              <a:rPr lang="en-US" sz="1600" b="1" dirty="0">
                <a:latin typeface="Arial" charset="0"/>
                <a:ea typeface="ＭＳ Ｐゴシック" charset="0"/>
              </a:rPr>
              <a:t>Resurrection </a:t>
            </a:r>
          </a:p>
        </p:txBody>
      </p:sp>
      <p:sp>
        <p:nvSpPr>
          <p:cNvPr id="62483" name="Text Box 19"/>
          <p:cNvSpPr txBox="1">
            <a:spLocks noChangeArrowheads="1"/>
          </p:cNvSpPr>
          <p:nvPr/>
        </p:nvSpPr>
        <p:spPr bwMode="auto">
          <a:xfrm rot="-5400000">
            <a:off x="5264606" y="2507153"/>
            <a:ext cx="857928" cy="634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spcBef>
                <a:spcPct val="20000"/>
              </a:spcBef>
              <a:defRPr/>
            </a:pPr>
            <a:r>
              <a:rPr lang="en-US" sz="1600" dirty="0">
                <a:latin typeface="Arial" charset="0"/>
                <a:ea typeface="ＭＳ Ｐゴシック" charset="0"/>
              </a:rPr>
              <a:t>1 Cor 3</a:t>
            </a:r>
          </a:p>
          <a:p>
            <a:pPr algn="ctr" eaLnBrk="0" hangingPunct="0">
              <a:spcBef>
                <a:spcPct val="20000"/>
              </a:spcBef>
              <a:defRPr/>
            </a:pPr>
            <a:r>
              <a:rPr lang="en-US" sz="1600" dirty="0">
                <a:latin typeface="Arial" charset="0"/>
                <a:ea typeface="ＭＳ Ｐゴシック" charset="0"/>
              </a:rPr>
              <a:t>2 Cor 5</a:t>
            </a:r>
          </a:p>
        </p:txBody>
      </p:sp>
      <p:sp>
        <p:nvSpPr>
          <p:cNvPr id="62484" name="Text Box 20"/>
          <p:cNvSpPr txBox="1">
            <a:spLocks noChangeArrowheads="1"/>
          </p:cNvSpPr>
          <p:nvPr/>
        </p:nvSpPr>
        <p:spPr bwMode="auto">
          <a:xfrm>
            <a:off x="2799084" y="4191002"/>
            <a:ext cx="721671" cy="8802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spcBef>
                <a:spcPct val="20000"/>
              </a:spcBef>
              <a:defRPr/>
            </a:pPr>
            <a:r>
              <a:rPr lang="en-US" sz="1600" b="1" dirty="0">
                <a:latin typeface="Arial" charset="0"/>
                <a:ea typeface="ＭＳ Ｐゴシック" charset="0"/>
              </a:rPr>
              <a:t>Israel</a:t>
            </a:r>
            <a:br>
              <a:rPr lang="en-US" sz="1600" b="1" dirty="0">
                <a:latin typeface="Arial" charset="0"/>
                <a:ea typeface="ＭＳ Ｐゴシック" charset="0"/>
              </a:rPr>
            </a:br>
            <a:endParaRPr lang="en-US" sz="1600" b="1" dirty="0">
              <a:latin typeface="Arial" charset="0"/>
              <a:ea typeface="ＭＳ Ｐゴシック" charset="0"/>
            </a:endParaRPr>
          </a:p>
          <a:p>
            <a:pPr algn="ctr" eaLnBrk="0" hangingPunct="0">
              <a:spcBef>
                <a:spcPct val="20000"/>
              </a:spcBef>
              <a:defRPr/>
            </a:pPr>
            <a:endParaRPr lang="en-US" sz="1600" b="1" dirty="0">
              <a:latin typeface="Arial" charset="0"/>
              <a:ea typeface="ＭＳ Ｐゴシック" charset="0"/>
            </a:endParaRPr>
          </a:p>
        </p:txBody>
      </p:sp>
      <p:sp>
        <p:nvSpPr>
          <p:cNvPr id="62485" name="Text Box 21"/>
          <p:cNvSpPr txBox="1">
            <a:spLocks noChangeArrowheads="1"/>
          </p:cNvSpPr>
          <p:nvPr/>
        </p:nvSpPr>
        <p:spPr bwMode="auto">
          <a:xfrm rot="-5400000">
            <a:off x="5187919" y="4079667"/>
            <a:ext cx="958917"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defRPr/>
            </a:pPr>
            <a:r>
              <a:rPr lang="en-US" sz="1600" b="1" dirty="0">
                <a:latin typeface="Arial" charset="0"/>
                <a:ea typeface="ＭＳ Ｐゴシック" charset="0"/>
              </a:rPr>
              <a:t>Rapture</a:t>
            </a:r>
          </a:p>
        </p:txBody>
      </p:sp>
      <p:sp>
        <p:nvSpPr>
          <p:cNvPr id="62486" name="AutoShape 22"/>
          <p:cNvSpPr>
            <a:spLocks/>
          </p:cNvSpPr>
          <p:nvPr/>
        </p:nvSpPr>
        <p:spPr bwMode="auto">
          <a:xfrm>
            <a:off x="1803400" y="3937000"/>
            <a:ext cx="609600" cy="1600200"/>
          </a:xfrm>
          <a:prstGeom prst="rightBracket">
            <a:avLst>
              <a:gd name="adj" fmla="val 130727"/>
            </a:avLst>
          </a:prstGeom>
          <a:noFill/>
          <a:ln w="38100">
            <a:solidFill>
              <a:schemeClr val="tx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2487" name="AutoShape 23"/>
          <p:cNvSpPr>
            <a:spLocks noChangeArrowheads="1"/>
          </p:cNvSpPr>
          <p:nvPr/>
        </p:nvSpPr>
        <p:spPr bwMode="auto">
          <a:xfrm>
            <a:off x="7086600" y="2057400"/>
            <a:ext cx="533400" cy="2668588"/>
          </a:xfrm>
          <a:prstGeom prst="downArrow">
            <a:avLst>
              <a:gd name="adj1" fmla="val 37500"/>
              <a:gd name="adj2" fmla="val 65525"/>
            </a:avLst>
          </a:prstGeom>
          <a:gradFill rotWithShape="0">
            <a:gsLst>
              <a:gs pos="0">
                <a:srgbClr val="FFFF00"/>
              </a:gs>
              <a:gs pos="100000">
                <a:srgbClr val="CC66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grpSp>
        <p:nvGrpSpPr>
          <p:cNvPr id="3" name="Group 24"/>
          <p:cNvGrpSpPr>
            <a:grpSpLocks/>
          </p:cNvGrpSpPr>
          <p:nvPr/>
        </p:nvGrpSpPr>
        <p:grpSpPr bwMode="auto">
          <a:xfrm>
            <a:off x="9296400" y="3733800"/>
            <a:ext cx="1524000" cy="2133600"/>
            <a:chOff x="3840" y="2352"/>
            <a:chExt cx="1104" cy="1344"/>
          </a:xfrm>
        </p:grpSpPr>
        <p:sp>
          <p:nvSpPr>
            <p:cNvPr id="62489" name="Oval 25"/>
            <p:cNvSpPr>
              <a:spLocks noChangeArrowheads="1"/>
            </p:cNvSpPr>
            <p:nvPr/>
          </p:nvSpPr>
          <p:spPr bwMode="auto">
            <a:xfrm>
              <a:off x="3941" y="2352"/>
              <a:ext cx="606" cy="1344"/>
            </a:xfrm>
            <a:prstGeom prst="ellipse">
              <a:avLst/>
            </a:prstGeom>
            <a:gradFill rotWithShape="0">
              <a:gsLst>
                <a:gs pos="0">
                  <a:srgbClr val="5B5BFF"/>
                </a:gs>
                <a:gs pos="100000">
                  <a:srgbClr val="5B5BFF">
                    <a:gamma/>
                    <a:tint val="0"/>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2490" name="Text Box 26"/>
            <p:cNvSpPr txBox="1">
              <a:spLocks noChangeArrowheads="1"/>
            </p:cNvSpPr>
            <p:nvPr/>
          </p:nvSpPr>
          <p:spPr bwMode="auto">
            <a:xfrm>
              <a:off x="3840" y="2568"/>
              <a:ext cx="1104" cy="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20000"/>
                </a:spcBef>
                <a:defRPr/>
              </a:pPr>
              <a:r>
                <a:rPr lang="en-US" sz="1600" b="1" dirty="0">
                  <a:latin typeface="Arial" charset="0"/>
                  <a:ea typeface="ＭＳ Ｐゴシック" charset="0"/>
                </a:rPr>
                <a:t>Eternity</a:t>
              </a:r>
            </a:p>
            <a:p>
              <a:pPr algn="ctr" eaLnBrk="0" hangingPunct="0">
                <a:spcBef>
                  <a:spcPct val="20000"/>
                </a:spcBef>
                <a:defRPr/>
              </a:pPr>
              <a:r>
                <a:rPr lang="en-US" sz="1600" b="1" dirty="0">
                  <a:latin typeface="Arial" charset="0"/>
                  <a:ea typeface="ＭＳ Ｐゴシック" charset="0"/>
                </a:rPr>
                <a:t>(New Heavens &amp;                   </a:t>
              </a:r>
              <a:r>
                <a:rPr lang="en-US" sz="1700" b="1" dirty="0">
                  <a:latin typeface="Arial" charset="0"/>
                  <a:ea typeface="ＭＳ Ｐゴシック" charset="0"/>
                </a:rPr>
                <a:t>N</a:t>
              </a:r>
              <a:r>
                <a:rPr lang="en-US" sz="1600" b="1" dirty="0">
                  <a:latin typeface="Arial" charset="0"/>
                  <a:ea typeface="ＭＳ Ｐゴシック" charset="0"/>
                </a:rPr>
                <a:t>ew Earth?)</a:t>
              </a:r>
              <a:endParaRPr lang="en-US" sz="1600" dirty="0">
                <a:latin typeface="Arial" charset="0"/>
                <a:ea typeface="ＭＳ Ｐゴシック" charset="0"/>
              </a:endParaRPr>
            </a:p>
          </p:txBody>
        </p:sp>
        <p:sp>
          <p:nvSpPr>
            <p:cNvPr id="62491" name="AutoShape 27"/>
            <p:cNvSpPr>
              <a:spLocks/>
            </p:cNvSpPr>
            <p:nvPr/>
          </p:nvSpPr>
          <p:spPr bwMode="auto">
            <a:xfrm>
              <a:off x="3941" y="2352"/>
              <a:ext cx="302" cy="1344"/>
            </a:xfrm>
            <a:prstGeom prst="leftBracket">
              <a:avLst>
                <a:gd name="adj" fmla="val 219482"/>
              </a:avLst>
            </a:prstGeom>
            <a:noFill/>
            <a:ln w="38100">
              <a:solidFill>
                <a:schemeClr val="tx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grpSp>
      <p:grpSp>
        <p:nvGrpSpPr>
          <p:cNvPr id="4" name="Group 28"/>
          <p:cNvGrpSpPr>
            <a:grpSpLocks/>
          </p:cNvGrpSpPr>
          <p:nvPr/>
        </p:nvGrpSpPr>
        <p:grpSpPr bwMode="auto">
          <a:xfrm flipH="1">
            <a:off x="5410200" y="590777"/>
            <a:ext cx="533400" cy="780825"/>
            <a:chOff x="4656" y="2595"/>
            <a:chExt cx="336" cy="573"/>
          </a:xfrm>
        </p:grpSpPr>
        <p:sp>
          <p:nvSpPr>
            <p:cNvPr id="62493" name="Oval 29"/>
            <p:cNvSpPr>
              <a:spLocks noChangeArrowheads="1"/>
            </p:cNvSpPr>
            <p:nvPr/>
          </p:nvSpPr>
          <p:spPr bwMode="auto">
            <a:xfrm>
              <a:off x="4656" y="2832"/>
              <a:ext cx="336" cy="336"/>
            </a:xfrm>
            <a:prstGeom prst="ellipse">
              <a:avLst/>
            </a:prstGeom>
            <a:gradFill rotWithShape="0">
              <a:gsLst>
                <a:gs pos="0">
                  <a:srgbClr val="FFF200"/>
                </a:gs>
                <a:gs pos="45000">
                  <a:srgbClr val="FF7A00"/>
                </a:gs>
                <a:gs pos="70000">
                  <a:srgbClr val="FF0300"/>
                </a:gs>
                <a:gs pos="100000">
                  <a:srgbClr val="4D0808"/>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2494" name="Text Box 30"/>
            <p:cNvSpPr txBox="1">
              <a:spLocks noChangeArrowheads="1"/>
            </p:cNvSpPr>
            <p:nvPr/>
          </p:nvSpPr>
          <p:spPr bwMode="auto">
            <a:xfrm rot="16200000">
              <a:off x="4668" y="2724"/>
              <a:ext cx="316" cy="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a:spAutoFit/>
            </a:bodyPr>
            <a:lstStyle/>
            <a:p>
              <a:pPr eaLnBrk="0" hangingPunct="0">
                <a:spcBef>
                  <a:spcPct val="20000"/>
                </a:spcBef>
                <a:defRPr/>
              </a:pPr>
              <a:endParaRPr lang="en-US" sz="1600" b="1" dirty="0">
                <a:latin typeface="Arial" charset="0"/>
                <a:ea typeface="ＭＳ Ｐゴシック" charset="0"/>
              </a:endParaRPr>
            </a:p>
          </p:txBody>
        </p:sp>
        <p:sp>
          <p:nvSpPr>
            <p:cNvPr id="62495" name="Oval 31"/>
            <p:cNvSpPr>
              <a:spLocks noChangeArrowheads="1"/>
            </p:cNvSpPr>
            <p:nvPr/>
          </p:nvSpPr>
          <p:spPr bwMode="auto">
            <a:xfrm rot="16200000" flipV="1">
              <a:off x="4820" y="2916"/>
              <a:ext cx="120" cy="48"/>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2496" name="Oval 32"/>
            <p:cNvSpPr>
              <a:spLocks noChangeArrowheads="1"/>
            </p:cNvSpPr>
            <p:nvPr/>
          </p:nvSpPr>
          <p:spPr bwMode="auto">
            <a:xfrm flipV="1">
              <a:off x="4776" y="2997"/>
              <a:ext cx="120" cy="48"/>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2497" name="Line 33"/>
            <p:cNvSpPr>
              <a:spLocks noChangeShapeType="1"/>
            </p:cNvSpPr>
            <p:nvPr/>
          </p:nvSpPr>
          <p:spPr bwMode="auto">
            <a:xfrm>
              <a:off x="4894" y="2880"/>
              <a:ext cx="0" cy="24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2498" name="Line 34"/>
            <p:cNvSpPr>
              <a:spLocks noChangeShapeType="1"/>
            </p:cNvSpPr>
            <p:nvPr/>
          </p:nvSpPr>
          <p:spPr bwMode="auto">
            <a:xfrm flipV="1">
              <a:off x="4776" y="3040"/>
              <a:ext cx="0" cy="8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2499" name="Line 35"/>
            <p:cNvSpPr>
              <a:spLocks noChangeShapeType="1"/>
            </p:cNvSpPr>
            <p:nvPr/>
          </p:nvSpPr>
          <p:spPr bwMode="auto">
            <a:xfrm>
              <a:off x="4768" y="3040"/>
              <a:ext cx="126"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2500" name="Oval 36"/>
            <p:cNvSpPr>
              <a:spLocks noChangeArrowheads="1"/>
            </p:cNvSpPr>
            <p:nvPr/>
          </p:nvSpPr>
          <p:spPr bwMode="auto">
            <a:xfrm>
              <a:off x="4872" y="3093"/>
              <a:ext cx="38" cy="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2501" name="Oval 37"/>
            <p:cNvSpPr>
              <a:spLocks noChangeArrowheads="1"/>
            </p:cNvSpPr>
            <p:nvPr/>
          </p:nvSpPr>
          <p:spPr bwMode="auto">
            <a:xfrm>
              <a:off x="4752" y="3093"/>
              <a:ext cx="38" cy="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grpSp>
      <p:sp>
        <p:nvSpPr>
          <p:cNvPr id="62502" name="Text Box 38"/>
          <p:cNvSpPr txBox="1">
            <a:spLocks noChangeArrowheads="1"/>
          </p:cNvSpPr>
          <p:nvPr/>
        </p:nvSpPr>
        <p:spPr bwMode="auto">
          <a:xfrm>
            <a:off x="5029200" y="1447801"/>
            <a:ext cx="12954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dirty="0">
                <a:latin typeface="Arial" charset="0"/>
                <a:ea typeface="ＭＳ Ｐゴシック" charset="0"/>
              </a:rPr>
              <a:t>Believers Judged</a:t>
            </a:r>
          </a:p>
        </p:txBody>
      </p:sp>
      <p:sp>
        <p:nvSpPr>
          <p:cNvPr id="62503" name="Text Box 39"/>
          <p:cNvSpPr txBox="1">
            <a:spLocks noChangeArrowheads="1"/>
          </p:cNvSpPr>
          <p:nvPr/>
        </p:nvSpPr>
        <p:spPr bwMode="auto">
          <a:xfrm>
            <a:off x="7772400" y="4191000"/>
            <a:ext cx="15240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dirty="0">
                <a:latin typeface="Arial" charset="0"/>
                <a:ea typeface="ＭＳ Ｐゴシック" charset="0"/>
              </a:rPr>
              <a:t>1000 Yrs</a:t>
            </a:r>
          </a:p>
        </p:txBody>
      </p:sp>
      <p:sp>
        <p:nvSpPr>
          <p:cNvPr id="62504" name="Line 40"/>
          <p:cNvSpPr>
            <a:spLocks noChangeShapeType="1"/>
          </p:cNvSpPr>
          <p:nvPr/>
        </p:nvSpPr>
        <p:spPr bwMode="auto">
          <a:xfrm flipV="1">
            <a:off x="9448800" y="2057400"/>
            <a:ext cx="0" cy="2667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2505" name="Text Box 41"/>
          <p:cNvSpPr txBox="1">
            <a:spLocks noChangeArrowheads="1"/>
          </p:cNvSpPr>
          <p:nvPr/>
        </p:nvSpPr>
        <p:spPr bwMode="auto">
          <a:xfrm rot="-5400000">
            <a:off x="8252620" y="2916030"/>
            <a:ext cx="2055813"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20000"/>
              </a:spcBef>
              <a:defRPr/>
            </a:pPr>
            <a:r>
              <a:rPr lang="en-US" sz="1600" b="1" dirty="0">
                <a:latin typeface="Arial" charset="0"/>
                <a:ea typeface="ＭＳ Ｐゴシック" charset="0"/>
              </a:rPr>
              <a:t>Resurrection </a:t>
            </a:r>
          </a:p>
        </p:txBody>
      </p:sp>
      <p:grpSp>
        <p:nvGrpSpPr>
          <p:cNvPr id="5" name="Group 42"/>
          <p:cNvGrpSpPr>
            <a:grpSpLocks/>
          </p:cNvGrpSpPr>
          <p:nvPr/>
        </p:nvGrpSpPr>
        <p:grpSpPr bwMode="auto">
          <a:xfrm flipH="1">
            <a:off x="9144000" y="590777"/>
            <a:ext cx="533400" cy="780825"/>
            <a:chOff x="4656" y="2595"/>
            <a:chExt cx="336" cy="573"/>
          </a:xfrm>
        </p:grpSpPr>
        <p:sp>
          <p:nvSpPr>
            <p:cNvPr id="62507" name="Oval 43"/>
            <p:cNvSpPr>
              <a:spLocks noChangeArrowheads="1"/>
            </p:cNvSpPr>
            <p:nvPr/>
          </p:nvSpPr>
          <p:spPr bwMode="auto">
            <a:xfrm>
              <a:off x="4656" y="2832"/>
              <a:ext cx="336" cy="336"/>
            </a:xfrm>
            <a:prstGeom prst="ellipse">
              <a:avLst/>
            </a:prstGeom>
            <a:gradFill rotWithShape="0">
              <a:gsLst>
                <a:gs pos="0">
                  <a:srgbClr val="FFF200"/>
                </a:gs>
                <a:gs pos="45000">
                  <a:srgbClr val="FF7A00"/>
                </a:gs>
                <a:gs pos="70000">
                  <a:srgbClr val="FF0300"/>
                </a:gs>
                <a:gs pos="100000">
                  <a:srgbClr val="4D0808"/>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2508" name="Text Box 44"/>
            <p:cNvSpPr txBox="1">
              <a:spLocks noChangeArrowheads="1"/>
            </p:cNvSpPr>
            <p:nvPr/>
          </p:nvSpPr>
          <p:spPr bwMode="auto">
            <a:xfrm rot="16200000">
              <a:off x="4668" y="2724"/>
              <a:ext cx="316" cy="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a:spAutoFit/>
            </a:bodyPr>
            <a:lstStyle/>
            <a:p>
              <a:pPr eaLnBrk="0" hangingPunct="0">
                <a:spcBef>
                  <a:spcPct val="20000"/>
                </a:spcBef>
                <a:defRPr/>
              </a:pPr>
              <a:endParaRPr lang="en-US" sz="1600" b="1" dirty="0">
                <a:latin typeface="Arial" charset="0"/>
                <a:ea typeface="ＭＳ Ｐゴシック" charset="0"/>
              </a:endParaRPr>
            </a:p>
          </p:txBody>
        </p:sp>
        <p:sp>
          <p:nvSpPr>
            <p:cNvPr id="62509" name="Oval 45"/>
            <p:cNvSpPr>
              <a:spLocks noChangeArrowheads="1"/>
            </p:cNvSpPr>
            <p:nvPr/>
          </p:nvSpPr>
          <p:spPr bwMode="auto">
            <a:xfrm rot="16200000" flipV="1">
              <a:off x="4820" y="2916"/>
              <a:ext cx="120" cy="48"/>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2510" name="Oval 46"/>
            <p:cNvSpPr>
              <a:spLocks noChangeArrowheads="1"/>
            </p:cNvSpPr>
            <p:nvPr/>
          </p:nvSpPr>
          <p:spPr bwMode="auto">
            <a:xfrm flipV="1">
              <a:off x="4776" y="2997"/>
              <a:ext cx="120" cy="48"/>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2511" name="Line 47"/>
            <p:cNvSpPr>
              <a:spLocks noChangeShapeType="1"/>
            </p:cNvSpPr>
            <p:nvPr/>
          </p:nvSpPr>
          <p:spPr bwMode="auto">
            <a:xfrm>
              <a:off x="4894" y="2880"/>
              <a:ext cx="0" cy="24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2512" name="Line 48"/>
            <p:cNvSpPr>
              <a:spLocks noChangeShapeType="1"/>
            </p:cNvSpPr>
            <p:nvPr/>
          </p:nvSpPr>
          <p:spPr bwMode="auto">
            <a:xfrm flipV="1">
              <a:off x="4776" y="3040"/>
              <a:ext cx="0" cy="8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2513" name="Line 49"/>
            <p:cNvSpPr>
              <a:spLocks noChangeShapeType="1"/>
            </p:cNvSpPr>
            <p:nvPr/>
          </p:nvSpPr>
          <p:spPr bwMode="auto">
            <a:xfrm>
              <a:off x="4768" y="3040"/>
              <a:ext cx="126"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2514" name="Oval 50"/>
            <p:cNvSpPr>
              <a:spLocks noChangeArrowheads="1"/>
            </p:cNvSpPr>
            <p:nvPr/>
          </p:nvSpPr>
          <p:spPr bwMode="auto">
            <a:xfrm>
              <a:off x="4872" y="3093"/>
              <a:ext cx="38" cy="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2515" name="Oval 51"/>
            <p:cNvSpPr>
              <a:spLocks noChangeArrowheads="1"/>
            </p:cNvSpPr>
            <p:nvPr/>
          </p:nvSpPr>
          <p:spPr bwMode="auto">
            <a:xfrm>
              <a:off x="4752" y="3093"/>
              <a:ext cx="38" cy="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grpSp>
      <p:sp>
        <p:nvSpPr>
          <p:cNvPr id="62516" name="Text Box 52"/>
          <p:cNvSpPr txBox="1">
            <a:spLocks noChangeArrowheads="1"/>
          </p:cNvSpPr>
          <p:nvPr/>
        </p:nvSpPr>
        <p:spPr bwMode="auto">
          <a:xfrm>
            <a:off x="8686800" y="1447801"/>
            <a:ext cx="1447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dirty="0">
                <a:latin typeface="Arial" charset="0"/>
                <a:ea typeface="ＭＳ Ｐゴシック" charset="0"/>
              </a:rPr>
              <a:t>Unbelievers Judged</a:t>
            </a:r>
          </a:p>
        </p:txBody>
      </p:sp>
      <p:sp>
        <p:nvSpPr>
          <p:cNvPr id="62517" name="Text Box 53"/>
          <p:cNvSpPr txBox="1">
            <a:spLocks noChangeArrowheads="1"/>
          </p:cNvSpPr>
          <p:nvPr/>
        </p:nvSpPr>
        <p:spPr bwMode="auto">
          <a:xfrm>
            <a:off x="7890774" y="3886200"/>
            <a:ext cx="125867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spcBef>
                <a:spcPct val="20000"/>
              </a:spcBef>
              <a:defRPr/>
            </a:pPr>
            <a:r>
              <a:rPr lang="en-US" sz="1600" b="1" dirty="0">
                <a:latin typeface="Arial" charset="0"/>
                <a:ea typeface="ＭＳ Ｐゴシック" charset="0"/>
              </a:rPr>
              <a:t>Millennium</a:t>
            </a:r>
          </a:p>
        </p:txBody>
      </p:sp>
    </p:spTree>
    <p:extLst>
      <p:ext uri="{BB962C8B-B14F-4D97-AF65-F5344CB8AC3E}">
        <p14:creationId xmlns:p14="http://schemas.microsoft.com/office/powerpoint/2010/main" val="2571761111"/>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Line 2"/>
          <p:cNvSpPr>
            <a:spLocks noChangeShapeType="1"/>
          </p:cNvSpPr>
          <p:nvPr/>
        </p:nvSpPr>
        <p:spPr bwMode="auto">
          <a:xfrm>
            <a:off x="7534275" y="1524000"/>
            <a:ext cx="0" cy="53340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3491" name="Line 3"/>
          <p:cNvSpPr>
            <a:spLocks noChangeShapeType="1"/>
          </p:cNvSpPr>
          <p:nvPr/>
        </p:nvSpPr>
        <p:spPr bwMode="auto">
          <a:xfrm flipV="1">
            <a:off x="4343400" y="2057400"/>
            <a:ext cx="0" cy="2667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3492" name="AutoShape 4"/>
          <p:cNvSpPr>
            <a:spLocks noChangeArrowheads="1"/>
          </p:cNvSpPr>
          <p:nvPr/>
        </p:nvSpPr>
        <p:spPr bwMode="auto">
          <a:xfrm>
            <a:off x="5435600" y="3708400"/>
            <a:ext cx="457200" cy="990600"/>
          </a:xfrm>
          <a:prstGeom prst="upArrow">
            <a:avLst>
              <a:gd name="adj1" fmla="val 50000"/>
              <a:gd name="adj2" fmla="val 54167"/>
            </a:avLst>
          </a:prstGeom>
          <a:gradFill rotWithShape="0">
            <a:gsLst>
              <a:gs pos="0">
                <a:srgbClr val="FFFF00"/>
              </a:gs>
              <a:gs pos="100000">
                <a:schemeClr val="tx2"/>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3493" name="Rectangle 5"/>
          <p:cNvSpPr>
            <a:spLocks noChangeArrowheads="1"/>
          </p:cNvSpPr>
          <p:nvPr/>
        </p:nvSpPr>
        <p:spPr bwMode="auto">
          <a:xfrm>
            <a:off x="1524000" y="380841"/>
            <a:ext cx="9144000" cy="341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90000"/>
              </a:lnSpc>
              <a:defRPr/>
            </a:pPr>
            <a:r>
              <a:rPr lang="en-US" b="1" dirty="0">
                <a:solidFill>
                  <a:schemeClr val="tx2"/>
                </a:solidFill>
                <a:latin typeface="Arial Rounded MT Bold" charset="0"/>
                <a:ea typeface="ＭＳ Ｐゴシック" charset="0"/>
              </a:rPr>
              <a:t>WHAT HAPPENS IF THERE IS NO MILLENNIUM?</a:t>
            </a:r>
          </a:p>
        </p:txBody>
      </p:sp>
      <p:sp>
        <p:nvSpPr>
          <p:cNvPr id="63494" name="Rectangle 6"/>
          <p:cNvSpPr>
            <a:spLocks noChangeArrowheads="1"/>
          </p:cNvSpPr>
          <p:nvPr/>
        </p:nvSpPr>
        <p:spPr bwMode="auto">
          <a:xfrm>
            <a:off x="2209801" y="6059328"/>
            <a:ext cx="7977188" cy="341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90000"/>
              </a:lnSpc>
            </a:pPr>
            <a:r>
              <a:rPr lang="en-US" b="1" dirty="0">
                <a:latin typeface="Arial Rounded MT Bold" pitchFamily="34" charset="0"/>
              </a:rPr>
              <a:t>GOD</a:t>
            </a:r>
            <a:r>
              <a:rPr lang="ja-JP" altLang="en-US" b="1">
                <a:latin typeface="Arial" pitchFamily="34" charset="0"/>
              </a:rPr>
              <a:t>’</a:t>
            </a:r>
            <a:r>
              <a:rPr lang="en-US" altLang="ja-JP" b="1" dirty="0">
                <a:latin typeface="Arial Rounded MT Bold" pitchFamily="34" charset="0"/>
              </a:rPr>
              <a:t>S OUTLINE OF HISTORY</a:t>
            </a:r>
            <a:endParaRPr lang="en-US" dirty="0">
              <a:solidFill>
                <a:schemeClr val="tx2"/>
              </a:solidFill>
              <a:latin typeface="Arial Rounded MT Bold" pitchFamily="34" charset="0"/>
            </a:endParaRPr>
          </a:p>
        </p:txBody>
      </p:sp>
      <p:sp>
        <p:nvSpPr>
          <p:cNvPr id="63495" name="Line 7"/>
          <p:cNvSpPr>
            <a:spLocks noChangeShapeType="1"/>
          </p:cNvSpPr>
          <p:nvPr/>
        </p:nvSpPr>
        <p:spPr bwMode="auto">
          <a:xfrm>
            <a:off x="1524000" y="4724400"/>
            <a:ext cx="7924800" cy="0"/>
          </a:xfrm>
          <a:prstGeom prst="line">
            <a:avLst/>
          </a:prstGeom>
          <a:noFill/>
          <a:ln w="5715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3496" name="Text Box 8"/>
          <p:cNvSpPr txBox="1">
            <a:spLocks noChangeArrowheads="1"/>
          </p:cNvSpPr>
          <p:nvPr/>
        </p:nvSpPr>
        <p:spPr bwMode="auto">
          <a:xfrm>
            <a:off x="4402585" y="4191002"/>
            <a:ext cx="945259" cy="8802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spcBef>
                <a:spcPct val="20000"/>
              </a:spcBef>
              <a:defRPr/>
            </a:pPr>
            <a:r>
              <a:rPr lang="en-US" sz="1600" b="1" dirty="0">
                <a:latin typeface="Arial" charset="0"/>
                <a:ea typeface="ＭＳ Ｐゴシック" charset="0"/>
              </a:rPr>
              <a:t>Church</a:t>
            </a:r>
            <a:br>
              <a:rPr lang="en-US" sz="1600" b="1" dirty="0">
                <a:latin typeface="Arial" charset="0"/>
                <a:ea typeface="ＭＳ Ｐゴシック" charset="0"/>
              </a:rPr>
            </a:br>
            <a:r>
              <a:rPr lang="en-US" sz="1600" dirty="0">
                <a:latin typeface="Arial" charset="0"/>
                <a:ea typeface="ＭＳ Ｐゴシック" charset="0"/>
              </a:rPr>
              <a:t>Rev. 2-3</a:t>
            </a:r>
          </a:p>
          <a:p>
            <a:pPr algn="ctr" eaLnBrk="0" hangingPunct="0">
              <a:spcBef>
                <a:spcPct val="20000"/>
              </a:spcBef>
              <a:defRPr/>
            </a:pPr>
            <a:endParaRPr lang="en-US" sz="1600" b="1" dirty="0">
              <a:latin typeface="Arial" charset="0"/>
              <a:ea typeface="ＭＳ Ｐゴシック" charset="0"/>
            </a:endParaRPr>
          </a:p>
        </p:txBody>
      </p:sp>
      <p:sp>
        <p:nvSpPr>
          <p:cNvPr id="63497" name="Text Box 9"/>
          <p:cNvSpPr txBox="1">
            <a:spLocks noChangeArrowheads="1"/>
          </p:cNvSpPr>
          <p:nvPr/>
        </p:nvSpPr>
        <p:spPr bwMode="auto">
          <a:xfrm>
            <a:off x="5816889" y="4191002"/>
            <a:ext cx="123450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spcBef>
                <a:spcPct val="20000"/>
              </a:spcBef>
              <a:defRPr/>
            </a:pPr>
            <a:r>
              <a:rPr lang="en-US" sz="1600" b="1" dirty="0">
                <a:latin typeface="Arial" charset="0"/>
                <a:ea typeface="ＭＳ Ｐゴシック" charset="0"/>
              </a:rPr>
              <a:t>Tribulation</a:t>
            </a:r>
            <a:br>
              <a:rPr lang="en-US" sz="1600" b="1" dirty="0">
                <a:latin typeface="Arial" charset="0"/>
                <a:ea typeface="ＭＳ Ｐゴシック" charset="0"/>
              </a:rPr>
            </a:br>
            <a:r>
              <a:rPr lang="en-US" sz="1600" dirty="0">
                <a:latin typeface="Arial" charset="0"/>
                <a:ea typeface="ＭＳ Ｐゴシック" charset="0"/>
              </a:rPr>
              <a:t>Rev. 6-19</a:t>
            </a:r>
            <a:endParaRPr lang="en-US" sz="1600" b="1" dirty="0">
              <a:latin typeface="Arial" charset="0"/>
              <a:ea typeface="ＭＳ Ｐゴシック" charset="0"/>
            </a:endParaRPr>
          </a:p>
        </p:txBody>
      </p:sp>
      <p:sp>
        <p:nvSpPr>
          <p:cNvPr id="63498" name="Oval 10"/>
          <p:cNvSpPr>
            <a:spLocks noChangeArrowheads="1"/>
          </p:cNvSpPr>
          <p:nvPr/>
        </p:nvSpPr>
        <p:spPr bwMode="auto">
          <a:xfrm>
            <a:off x="1524001" y="4013200"/>
            <a:ext cx="876300" cy="1447800"/>
          </a:xfrm>
          <a:prstGeom prst="ellipse">
            <a:avLst/>
          </a:prstGeom>
          <a:gradFill rotWithShape="0">
            <a:gsLst>
              <a:gs pos="0">
                <a:srgbClr val="5B5BFF">
                  <a:gamma/>
                  <a:tint val="0"/>
                  <a:invGamma/>
                </a:srgbClr>
              </a:gs>
              <a:gs pos="100000">
                <a:srgbClr val="5B5B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3499" name="Text Box 11"/>
          <p:cNvSpPr txBox="1">
            <a:spLocks noChangeArrowheads="1"/>
          </p:cNvSpPr>
          <p:nvPr/>
        </p:nvSpPr>
        <p:spPr bwMode="auto">
          <a:xfrm>
            <a:off x="1520046" y="4419600"/>
            <a:ext cx="949299" cy="634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spcBef>
                <a:spcPct val="20000"/>
              </a:spcBef>
              <a:defRPr/>
            </a:pPr>
            <a:r>
              <a:rPr lang="en-US" sz="1600" b="1" dirty="0">
                <a:latin typeface="Arial" charset="0"/>
                <a:ea typeface="ＭＳ Ｐゴシック" charset="0"/>
              </a:rPr>
              <a:t>Eternity</a:t>
            </a:r>
          </a:p>
          <a:p>
            <a:pPr algn="ctr" eaLnBrk="0" hangingPunct="0">
              <a:spcBef>
                <a:spcPct val="20000"/>
              </a:spcBef>
              <a:defRPr/>
            </a:pPr>
            <a:r>
              <a:rPr lang="en-US" sz="1600" b="1" dirty="0">
                <a:latin typeface="Arial" charset="0"/>
                <a:ea typeface="ＭＳ Ｐゴシック" charset="0"/>
              </a:rPr>
              <a:t>Past</a:t>
            </a:r>
          </a:p>
        </p:txBody>
      </p:sp>
      <p:grpSp>
        <p:nvGrpSpPr>
          <p:cNvPr id="2" name="Group 12"/>
          <p:cNvGrpSpPr>
            <a:grpSpLocks/>
          </p:cNvGrpSpPr>
          <p:nvPr/>
        </p:nvGrpSpPr>
        <p:grpSpPr bwMode="auto">
          <a:xfrm>
            <a:off x="3657601" y="3352800"/>
            <a:ext cx="622300" cy="1371600"/>
            <a:chOff x="1336" y="2064"/>
            <a:chExt cx="504" cy="912"/>
          </a:xfrm>
        </p:grpSpPr>
        <p:sp>
          <p:nvSpPr>
            <p:cNvPr id="63501" name="Rectangle 13"/>
            <p:cNvSpPr>
              <a:spLocks noChangeArrowheads="1"/>
            </p:cNvSpPr>
            <p:nvPr/>
          </p:nvSpPr>
          <p:spPr bwMode="auto">
            <a:xfrm>
              <a:off x="1537" y="2064"/>
              <a:ext cx="95" cy="912"/>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71842" dir="2700000" algn="ctr" rotWithShape="0">
                      <a:srgbClr val="CC6600">
                        <a:alpha val="74998"/>
                      </a:srgb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3502" name="Rectangle 14"/>
            <p:cNvSpPr>
              <a:spLocks noChangeArrowheads="1"/>
            </p:cNvSpPr>
            <p:nvPr/>
          </p:nvSpPr>
          <p:spPr bwMode="auto">
            <a:xfrm rot="5400000">
              <a:off x="1552" y="2088"/>
              <a:ext cx="73" cy="504"/>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71842" dir="2700000" algn="ctr" rotWithShape="0">
                      <a:srgbClr val="CC6600">
                        <a:alpha val="74998"/>
                      </a:srgbClr>
                    </a:outerShdw>
                  </a:effectLst>
                </a14:hiddenEffects>
              </a:ext>
            </a:extLst>
          </p:spPr>
          <p:txBody>
            <a:bodyPr wrap="none" anchor="ctr"/>
            <a:lstStyle/>
            <a:p>
              <a:pPr>
                <a:defRPr/>
              </a:pPr>
              <a:endParaRPr lang="en-US" dirty="0">
                <a:latin typeface="Times New Roman" charset="0"/>
                <a:ea typeface="ＭＳ Ｐゴシック" charset="0"/>
              </a:endParaRPr>
            </a:p>
          </p:txBody>
        </p:sp>
      </p:grpSp>
      <p:sp>
        <p:nvSpPr>
          <p:cNvPr id="63503" name="AutoShape 15"/>
          <p:cNvSpPr>
            <a:spLocks noChangeArrowheads="1"/>
          </p:cNvSpPr>
          <p:nvPr/>
        </p:nvSpPr>
        <p:spPr bwMode="auto">
          <a:xfrm flipV="1">
            <a:off x="5130800" y="2184400"/>
            <a:ext cx="1066800" cy="1524000"/>
          </a:xfrm>
          <a:custGeom>
            <a:avLst/>
            <a:gdLst>
              <a:gd name="T0" fmla="*/ 533400 w 21600"/>
              <a:gd name="T1" fmla="*/ 0 h 21600"/>
              <a:gd name="T2" fmla="*/ 19015 w 21600"/>
              <a:gd name="T3" fmla="*/ 762000 h 21600"/>
              <a:gd name="T4" fmla="*/ 533400 w 21600"/>
              <a:gd name="T5" fmla="*/ 54398 h 21600"/>
              <a:gd name="T6" fmla="*/ 1047785 w 21600"/>
              <a:gd name="T7" fmla="*/ 7620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771" y="10800"/>
                </a:moveTo>
                <a:cubicBezTo>
                  <a:pt x="771" y="5261"/>
                  <a:pt x="5261" y="771"/>
                  <a:pt x="10800" y="771"/>
                </a:cubicBezTo>
                <a:cubicBezTo>
                  <a:pt x="16338" y="771"/>
                  <a:pt x="20828" y="5261"/>
                  <a:pt x="20828" y="10799"/>
                </a:cubicBezTo>
                <a:lnTo>
                  <a:pt x="21600" y="10800"/>
                </a:lnTo>
                <a:cubicBezTo>
                  <a:pt x="21600" y="4835"/>
                  <a:pt x="16764" y="0"/>
                  <a:pt x="10800" y="0"/>
                </a:cubicBezTo>
                <a:cubicBezTo>
                  <a:pt x="4835" y="0"/>
                  <a:pt x="0" y="4835"/>
                  <a:pt x="0" y="10800"/>
                </a:cubicBezTo>
                <a:lnTo>
                  <a:pt x="771" y="10800"/>
                </a:lnTo>
                <a:close/>
              </a:path>
            </a:pathLst>
          </a:custGeom>
          <a:solidFill>
            <a:schemeClr val="tx1"/>
          </a:solidFill>
          <a:ln w="9525">
            <a:solidFill>
              <a:schemeClr val="tx1"/>
            </a:solidFill>
            <a:miter lim="800000"/>
            <a:headEnd/>
            <a:tailEnd/>
          </a:ln>
          <a:effectLst/>
        </p:spPr>
        <p:txBody>
          <a:bodyPr wrap="none" anchor="ctr"/>
          <a:lstStyle/>
          <a:p>
            <a:endParaRPr lang="en-US" dirty="0"/>
          </a:p>
        </p:txBody>
      </p:sp>
      <p:sp>
        <p:nvSpPr>
          <p:cNvPr id="63504" name="Line 16"/>
          <p:cNvSpPr>
            <a:spLocks noChangeShapeType="1"/>
          </p:cNvSpPr>
          <p:nvPr/>
        </p:nvSpPr>
        <p:spPr bwMode="auto">
          <a:xfrm flipV="1">
            <a:off x="6181725" y="2057400"/>
            <a:ext cx="0" cy="9144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3505" name="Line 17"/>
          <p:cNvSpPr>
            <a:spLocks noChangeShapeType="1"/>
          </p:cNvSpPr>
          <p:nvPr/>
        </p:nvSpPr>
        <p:spPr bwMode="auto">
          <a:xfrm>
            <a:off x="5105402" y="2057400"/>
            <a:ext cx="47625" cy="946150"/>
          </a:xfrm>
          <a:prstGeom prst="line">
            <a:avLst/>
          </a:prstGeom>
          <a:noFill/>
          <a:ln w="508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3506" name="Text Box 18"/>
          <p:cNvSpPr txBox="1">
            <a:spLocks noChangeArrowheads="1"/>
          </p:cNvSpPr>
          <p:nvPr/>
        </p:nvSpPr>
        <p:spPr bwMode="auto">
          <a:xfrm rot="-5400000">
            <a:off x="3191669" y="2763630"/>
            <a:ext cx="2055813"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20000"/>
              </a:spcBef>
              <a:defRPr/>
            </a:pPr>
            <a:r>
              <a:rPr lang="en-US" sz="1600" b="1" dirty="0">
                <a:latin typeface="Arial" charset="0"/>
                <a:ea typeface="ＭＳ Ｐゴシック" charset="0"/>
              </a:rPr>
              <a:t>Resurrection </a:t>
            </a:r>
          </a:p>
        </p:txBody>
      </p:sp>
      <p:sp>
        <p:nvSpPr>
          <p:cNvPr id="63507" name="Text Box 19"/>
          <p:cNvSpPr txBox="1">
            <a:spLocks noChangeArrowheads="1"/>
          </p:cNvSpPr>
          <p:nvPr/>
        </p:nvSpPr>
        <p:spPr bwMode="auto">
          <a:xfrm rot="-5400000">
            <a:off x="5264606" y="2507153"/>
            <a:ext cx="857928" cy="634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spcBef>
                <a:spcPct val="20000"/>
              </a:spcBef>
              <a:defRPr/>
            </a:pPr>
            <a:r>
              <a:rPr lang="en-US" sz="1600" dirty="0">
                <a:latin typeface="Arial" charset="0"/>
                <a:ea typeface="ＭＳ Ｐゴシック" charset="0"/>
              </a:rPr>
              <a:t>1 Cor 3</a:t>
            </a:r>
          </a:p>
          <a:p>
            <a:pPr algn="ctr" eaLnBrk="0" hangingPunct="0">
              <a:spcBef>
                <a:spcPct val="20000"/>
              </a:spcBef>
              <a:defRPr/>
            </a:pPr>
            <a:r>
              <a:rPr lang="en-US" sz="1600" dirty="0">
                <a:latin typeface="Arial" charset="0"/>
                <a:ea typeface="ＭＳ Ｐゴシック" charset="0"/>
              </a:rPr>
              <a:t>2 Cor 5</a:t>
            </a:r>
          </a:p>
        </p:txBody>
      </p:sp>
      <p:sp>
        <p:nvSpPr>
          <p:cNvPr id="63508" name="Text Box 20"/>
          <p:cNvSpPr txBox="1">
            <a:spLocks noChangeArrowheads="1"/>
          </p:cNvSpPr>
          <p:nvPr/>
        </p:nvSpPr>
        <p:spPr bwMode="auto">
          <a:xfrm>
            <a:off x="2799084" y="4191002"/>
            <a:ext cx="721671" cy="8802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spcBef>
                <a:spcPct val="20000"/>
              </a:spcBef>
              <a:defRPr/>
            </a:pPr>
            <a:r>
              <a:rPr lang="en-US" sz="1600" b="1" dirty="0">
                <a:latin typeface="Arial" charset="0"/>
                <a:ea typeface="ＭＳ Ｐゴシック" charset="0"/>
              </a:rPr>
              <a:t>Israel</a:t>
            </a:r>
            <a:br>
              <a:rPr lang="en-US" sz="1600" b="1" dirty="0">
                <a:latin typeface="Arial" charset="0"/>
                <a:ea typeface="ＭＳ Ｐゴシック" charset="0"/>
              </a:rPr>
            </a:br>
            <a:endParaRPr lang="en-US" sz="1600" b="1" dirty="0">
              <a:latin typeface="Arial" charset="0"/>
              <a:ea typeface="ＭＳ Ｐゴシック" charset="0"/>
            </a:endParaRPr>
          </a:p>
          <a:p>
            <a:pPr algn="ctr" eaLnBrk="0" hangingPunct="0">
              <a:spcBef>
                <a:spcPct val="20000"/>
              </a:spcBef>
              <a:defRPr/>
            </a:pPr>
            <a:endParaRPr lang="en-US" sz="1600" b="1" dirty="0">
              <a:latin typeface="Arial" charset="0"/>
              <a:ea typeface="ＭＳ Ｐゴシック" charset="0"/>
            </a:endParaRPr>
          </a:p>
        </p:txBody>
      </p:sp>
      <p:sp>
        <p:nvSpPr>
          <p:cNvPr id="63509" name="Text Box 21"/>
          <p:cNvSpPr txBox="1">
            <a:spLocks noChangeArrowheads="1"/>
          </p:cNvSpPr>
          <p:nvPr/>
        </p:nvSpPr>
        <p:spPr bwMode="auto">
          <a:xfrm rot="-5400000">
            <a:off x="5187919" y="4079667"/>
            <a:ext cx="958917"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defRPr/>
            </a:pPr>
            <a:r>
              <a:rPr lang="en-US" sz="1600" b="1" dirty="0">
                <a:latin typeface="Arial" charset="0"/>
                <a:ea typeface="ＭＳ Ｐゴシック" charset="0"/>
              </a:rPr>
              <a:t>Rapture</a:t>
            </a:r>
          </a:p>
        </p:txBody>
      </p:sp>
      <p:sp>
        <p:nvSpPr>
          <p:cNvPr id="63510" name="AutoShape 22"/>
          <p:cNvSpPr>
            <a:spLocks/>
          </p:cNvSpPr>
          <p:nvPr/>
        </p:nvSpPr>
        <p:spPr bwMode="auto">
          <a:xfrm>
            <a:off x="1803400" y="3937000"/>
            <a:ext cx="609600" cy="1600200"/>
          </a:xfrm>
          <a:prstGeom prst="rightBracket">
            <a:avLst>
              <a:gd name="adj" fmla="val 130727"/>
            </a:avLst>
          </a:prstGeom>
          <a:noFill/>
          <a:ln w="38100">
            <a:solidFill>
              <a:schemeClr val="tx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3511" name="AutoShape 23"/>
          <p:cNvSpPr>
            <a:spLocks noChangeArrowheads="1"/>
          </p:cNvSpPr>
          <p:nvPr/>
        </p:nvSpPr>
        <p:spPr bwMode="auto">
          <a:xfrm>
            <a:off x="7086600" y="2057400"/>
            <a:ext cx="533400" cy="2668588"/>
          </a:xfrm>
          <a:prstGeom prst="downArrow">
            <a:avLst>
              <a:gd name="adj1" fmla="val 37500"/>
              <a:gd name="adj2" fmla="val 65525"/>
            </a:avLst>
          </a:prstGeom>
          <a:gradFill rotWithShape="0">
            <a:gsLst>
              <a:gs pos="0">
                <a:srgbClr val="FFFF00"/>
              </a:gs>
              <a:gs pos="100000">
                <a:srgbClr val="CC66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grpSp>
        <p:nvGrpSpPr>
          <p:cNvPr id="3" name="Group 24"/>
          <p:cNvGrpSpPr>
            <a:grpSpLocks/>
          </p:cNvGrpSpPr>
          <p:nvPr/>
        </p:nvGrpSpPr>
        <p:grpSpPr bwMode="auto">
          <a:xfrm>
            <a:off x="9296400" y="3733800"/>
            <a:ext cx="1524000" cy="2133600"/>
            <a:chOff x="3840" y="2352"/>
            <a:chExt cx="1104" cy="1344"/>
          </a:xfrm>
        </p:grpSpPr>
        <p:sp>
          <p:nvSpPr>
            <p:cNvPr id="63513" name="Oval 25"/>
            <p:cNvSpPr>
              <a:spLocks noChangeArrowheads="1"/>
            </p:cNvSpPr>
            <p:nvPr/>
          </p:nvSpPr>
          <p:spPr bwMode="auto">
            <a:xfrm>
              <a:off x="3941" y="2352"/>
              <a:ext cx="606" cy="1344"/>
            </a:xfrm>
            <a:prstGeom prst="ellipse">
              <a:avLst/>
            </a:prstGeom>
            <a:gradFill rotWithShape="0">
              <a:gsLst>
                <a:gs pos="0">
                  <a:srgbClr val="5B5BFF"/>
                </a:gs>
                <a:gs pos="100000">
                  <a:srgbClr val="5B5BFF">
                    <a:gamma/>
                    <a:tint val="0"/>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3514" name="Text Box 26"/>
            <p:cNvSpPr txBox="1">
              <a:spLocks noChangeArrowheads="1"/>
            </p:cNvSpPr>
            <p:nvPr/>
          </p:nvSpPr>
          <p:spPr bwMode="auto">
            <a:xfrm>
              <a:off x="3840" y="2568"/>
              <a:ext cx="1104" cy="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20000"/>
                </a:spcBef>
                <a:defRPr/>
              </a:pPr>
              <a:r>
                <a:rPr lang="en-US" sz="1600" b="1" dirty="0">
                  <a:latin typeface="Arial" charset="0"/>
                  <a:ea typeface="ＭＳ Ｐゴシック" charset="0"/>
                </a:rPr>
                <a:t>Eternity</a:t>
              </a:r>
            </a:p>
            <a:p>
              <a:pPr algn="ctr" eaLnBrk="0" hangingPunct="0">
                <a:spcBef>
                  <a:spcPct val="20000"/>
                </a:spcBef>
                <a:defRPr/>
              </a:pPr>
              <a:r>
                <a:rPr lang="en-US" sz="1600" b="1" dirty="0">
                  <a:latin typeface="Arial" charset="0"/>
                  <a:ea typeface="ＭＳ Ｐゴシック" charset="0"/>
                </a:rPr>
                <a:t>(New Heavens &amp;                   </a:t>
              </a:r>
              <a:r>
                <a:rPr lang="en-US" sz="1700" b="1" dirty="0">
                  <a:latin typeface="Arial" charset="0"/>
                  <a:ea typeface="ＭＳ Ｐゴシック" charset="0"/>
                </a:rPr>
                <a:t>N</a:t>
              </a:r>
              <a:r>
                <a:rPr lang="en-US" sz="1600" b="1" dirty="0">
                  <a:latin typeface="Arial" charset="0"/>
                  <a:ea typeface="ＭＳ Ｐゴシック" charset="0"/>
                </a:rPr>
                <a:t>ew Earth?)</a:t>
              </a:r>
              <a:endParaRPr lang="en-US" sz="1600" dirty="0">
                <a:latin typeface="Arial" charset="0"/>
                <a:ea typeface="ＭＳ Ｐゴシック" charset="0"/>
              </a:endParaRPr>
            </a:p>
          </p:txBody>
        </p:sp>
        <p:sp>
          <p:nvSpPr>
            <p:cNvPr id="63515" name="AutoShape 27"/>
            <p:cNvSpPr>
              <a:spLocks/>
            </p:cNvSpPr>
            <p:nvPr/>
          </p:nvSpPr>
          <p:spPr bwMode="auto">
            <a:xfrm>
              <a:off x="3941" y="2352"/>
              <a:ext cx="302" cy="1344"/>
            </a:xfrm>
            <a:prstGeom prst="leftBracket">
              <a:avLst>
                <a:gd name="adj" fmla="val 219482"/>
              </a:avLst>
            </a:prstGeom>
            <a:noFill/>
            <a:ln w="38100">
              <a:solidFill>
                <a:schemeClr val="tx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grpSp>
      <p:grpSp>
        <p:nvGrpSpPr>
          <p:cNvPr id="4" name="Group 28"/>
          <p:cNvGrpSpPr>
            <a:grpSpLocks/>
          </p:cNvGrpSpPr>
          <p:nvPr/>
        </p:nvGrpSpPr>
        <p:grpSpPr bwMode="auto">
          <a:xfrm flipH="1">
            <a:off x="5410200" y="590777"/>
            <a:ext cx="533400" cy="780825"/>
            <a:chOff x="4656" y="2595"/>
            <a:chExt cx="336" cy="573"/>
          </a:xfrm>
        </p:grpSpPr>
        <p:sp>
          <p:nvSpPr>
            <p:cNvPr id="63517" name="Oval 29"/>
            <p:cNvSpPr>
              <a:spLocks noChangeArrowheads="1"/>
            </p:cNvSpPr>
            <p:nvPr/>
          </p:nvSpPr>
          <p:spPr bwMode="auto">
            <a:xfrm>
              <a:off x="4656" y="2832"/>
              <a:ext cx="336" cy="336"/>
            </a:xfrm>
            <a:prstGeom prst="ellipse">
              <a:avLst/>
            </a:prstGeom>
            <a:gradFill rotWithShape="0">
              <a:gsLst>
                <a:gs pos="0">
                  <a:srgbClr val="FFF200"/>
                </a:gs>
                <a:gs pos="45000">
                  <a:srgbClr val="FF7A00"/>
                </a:gs>
                <a:gs pos="70000">
                  <a:srgbClr val="FF0300"/>
                </a:gs>
                <a:gs pos="100000">
                  <a:srgbClr val="4D0808"/>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3518" name="Text Box 30"/>
            <p:cNvSpPr txBox="1">
              <a:spLocks noChangeArrowheads="1"/>
            </p:cNvSpPr>
            <p:nvPr/>
          </p:nvSpPr>
          <p:spPr bwMode="auto">
            <a:xfrm rot="16200000">
              <a:off x="4668" y="2724"/>
              <a:ext cx="316" cy="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a:spAutoFit/>
            </a:bodyPr>
            <a:lstStyle/>
            <a:p>
              <a:pPr eaLnBrk="0" hangingPunct="0">
                <a:spcBef>
                  <a:spcPct val="20000"/>
                </a:spcBef>
                <a:defRPr/>
              </a:pPr>
              <a:endParaRPr lang="en-US" sz="1600" b="1" dirty="0">
                <a:latin typeface="Arial" charset="0"/>
                <a:ea typeface="ＭＳ Ｐゴシック" charset="0"/>
              </a:endParaRPr>
            </a:p>
          </p:txBody>
        </p:sp>
        <p:sp>
          <p:nvSpPr>
            <p:cNvPr id="63519" name="Oval 31"/>
            <p:cNvSpPr>
              <a:spLocks noChangeArrowheads="1"/>
            </p:cNvSpPr>
            <p:nvPr/>
          </p:nvSpPr>
          <p:spPr bwMode="auto">
            <a:xfrm rot="16200000" flipV="1">
              <a:off x="4820" y="2916"/>
              <a:ext cx="120" cy="48"/>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3520" name="Oval 32"/>
            <p:cNvSpPr>
              <a:spLocks noChangeArrowheads="1"/>
            </p:cNvSpPr>
            <p:nvPr/>
          </p:nvSpPr>
          <p:spPr bwMode="auto">
            <a:xfrm flipV="1">
              <a:off x="4776" y="2997"/>
              <a:ext cx="120" cy="48"/>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3521" name="Line 33"/>
            <p:cNvSpPr>
              <a:spLocks noChangeShapeType="1"/>
            </p:cNvSpPr>
            <p:nvPr/>
          </p:nvSpPr>
          <p:spPr bwMode="auto">
            <a:xfrm>
              <a:off x="4894" y="2880"/>
              <a:ext cx="0" cy="24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3522" name="Line 34"/>
            <p:cNvSpPr>
              <a:spLocks noChangeShapeType="1"/>
            </p:cNvSpPr>
            <p:nvPr/>
          </p:nvSpPr>
          <p:spPr bwMode="auto">
            <a:xfrm flipV="1">
              <a:off x="4776" y="3040"/>
              <a:ext cx="0" cy="8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3523" name="Line 35"/>
            <p:cNvSpPr>
              <a:spLocks noChangeShapeType="1"/>
            </p:cNvSpPr>
            <p:nvPr/>
          </p:nvSpPr>
          <p:spPr bwMode="auto">
            <a:xfrm>
              <a:off x="4768" y="3040"/>
              <a:ext cx="126"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3524" name="Oval 36"/>
            <p:cNvSpPr>
              <a:spLocks noChangeArrowheads="1"/>
            </p:cNvSpPr>
            <p:nvPr/>
          </p:nvSpPr>
          <p:spPr bwMode="auto">
            <a:xfrm>
              <a:off x="4872" y="3093"/>
              <a:ext cx="38" cy="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3525" name="Oval 37"/>
            <p:cNvSpPr>
              <a:spLocks noChangeArrowheads="1"/>
            </p:cNvSpPr>
            <p:nvPr/>
          </p:nvSpPr>
          <p:spPr bwMode="auto">
            <a:xfrm>
              <a:off x="4752" y="3093"/>
              <a:ext cx="38" cy="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grpSp>
      <p:sp>
        <p:nvSpPr>
          <p:cNvPr id="63526" name="Text Box 38"/>
          <p:cNvSpPr txBox="1">
            <a:spLocks noChangeArrowheads="1"/>
          </p:cNvSpPr>
          <p:nvPr/>
        </p:nvSpPr>
        <p:spPr bwMode="auto">
          <a:xfrm>
            <a:off x="5029200" y="1447801"/>
            <a:ext cx="12954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dirty="0">
                <a:latin typeface="Arial" charset="0"/>
                <a:ea typeface="ＭＳ Ｐゴシック" charset="0"/>
              </a:rPr>
              <a:t>Believers Judged</a:t>
            </a:r>
          </a:p>
        </p:txBody>
      </p:sp>
      <p:sp>
        <p:nvSpPr>
          <p:cNvPr id="63527" name="Text Box 39"/>
          <p:cNvSpPr txBox="1">
            <a:spLocks noChangeArrowheads="1"/>
          </p:cNvSpPr>
          <p:nvPr/>
        </p:nvSpPr>
        <p:spPr bwMode="auto">
          <a:xfrm>
            <a:off x="7772400" y="4191000"/>
            <a:ext cx="15240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dirty="0">
                <a:latin typeface="Arial" charset="0"/>
                <a:ea typeface="ＭＳ Ｐゴシック" charset="0"/>
              </a:rPr>
              <a:t>1000 Yrs</a:t>
            </a:r>
          </a:p>
        </p:txBody>
      </p:sp>
      <p:sp>
        <p:nvSpPr>
          <p:cNvPr id="63528" name="Line 40"/>
          <p:cNvSpPr>
            <a:spLocks noChangeShapeType="1"/>
          </p:cNvSpPr>
          <p:nvPr/>
        </p:nvSpPr>
        <p:spPr bwMode="auto">
          <a:xfrm flipV="1">
            <a:off x="9448800" y="2057400"/>
            <a:ext cx="0" cy="2667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3529" name="Text Box 41"/>
          <p:cNvSpPr txBox="1">
            <a:spLocks noChangeArrowheads="1"/>
          </p:cNvSpPr>
          <p:nvPr/>
        </p:nvSpPr>
        <p:spPr bwMode="auto">
          <a:xfrm rot="-5400000">
            <a:off x="8252620" y="2916030"/>
            <a:ext cx="2055813"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20000"/>
              </a:spcBef>
              <a:defRPr/>
            </a:pPr>
            <a:r>
              <a:rPr lang="en-US" sz="1600" b="1" dirty="0">
                <a:latin typeface="Arial" charset="0"/>
                <a:ea typeface="ＭＳ Ｐゴシック" charset="0"/>
              </a:rPr>
              <a:t>Resurrection </a:t>
            </a:r>
          </a:p>
        </p:txBody>
      </p:sp>
      <p:grpSp>
        <p:nvGrpSpPr>
          <p:cNvPr id="5" name="Group 42"/>
          <p:cNvGrpSpPr>
            <a:grpSpLocks/>
          </p:cNvGrpSpPr>
          <p:nvPr/>
        </p:nvGrpSpPr>
        <p:grpSpPr bwMode="auto">
          <a:xfrm flipH="1">
            <a:off x="9144000" y="590777"/>
            <a:ext cx="533400" cy="780825"/>
            <a:chOff x="4656" y="2595"/>
            <a:chExt cx="336" cy="573"/>
          </a:xfrm>
        </p:grpSpPr>
        <p:sp>
          <p:nvSpPr>
            <p:cNvPr id="63531" name="Oval 43"/>
            <p:cNvSpPr>
              <a:spLocks noChangeArrowheads="1"/>
            </p:cNvSpPr>
            <p:nvPr/>
          </p:nvSpPr>
          <p:spPr bwMode="auto">
            <a:xfrm>
              <a:off x="4656" y="2832"/>
              <a:ext cx="336" cy="336"/>
            </a:xfrm>
            <a:prstGeom prst="ellipse">
              <a:avLst/>
            </a:prstGeom>
            <a:gradFill rotWithShape="0">
              <a:gsLst>
                <a:gs pos="0">
                  <a:srgbClr val="FFF200"/>
                </a:gs>
                <a:gs pos="45000">
                  <a:srgbClr val="FF7A00"/>
                </a:gs>
                <a:gs pos="70000">
                  <a:srgbClr val="FF0300"/>
                </a:gs>
                <a:gs pos="100000">
                  <a:srgbClr val="4D0808"/>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3532" name="Text Box 44"/>
            <p:cNvSpPr txBox="1">
              <a:spLocks noChangeArrowheads="1"/>
            </p:cNvSpPr>
            <p:nvPr/>
          </p:nvSpPr>
          <p:spPr bwMode="auto">
            <a:xfrm rot="16200000">
              <a:off x="4668" y="2724"/>
              <a:ext cx="316" cy="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a:spAutoFit/>
            </a:bodyPr>
            <a:lstStyle/>
            <a:p>
              <a:pPr eaLnBrk="0" hangingPunct="0">
                <a:spcBef>
                  <a:spcPct val="20000"/>
                </a:spcBef>
                <a:defRPr/>
              </a:pPr>
              <a:endParaRPr lang="en-US" sz="1600" b="1" dirty="0">
                <a:latin typeface="Arial" charset="0"/>
                <a:ea typeface="ＭＳ Ｐゴシック" charset="0"/>
              </a:endParaRPr>
            </a:p>
          </p:txBody>
        </p:sp>
        <p:sp>
          <p:nvSpPr>
            <p:cNvPr id="63533" name="Oval 45"/>
            <p:cNvSpPr>
              <a:spLocks noChangeArrowheads="1"/>
            </p:cNvSpPr>
            <p:nvPr/>
          </p:nvSpPr>
          <p:spPr bwMode="auto">
            <a:xfrm rot="16200000" flipV="1">
              <a:off x="4820" y="2916"/>
              <a:ext cx="120" cy="48"/>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3534" name="Oval 46"/>
            <p:cNvSpPr>
              <a:spLocks noChangeArrowheads="1"/>
            </p:cNvSpPr>
            <p:nvPr/>
          </p:nvSpPr>
          <p:spPr bwMode="auto">
            <a:xfrm flipV="1">
              <a:off x="4776" y="2997"/>
              <a:ext cx="120" cy="48"/>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3535" name="Line 47"/>
            <p:cNvSpPr>
              <a:spLocks noChangeShapeType="1"/>
            </p:cNvSpPr>
            <p:nvPr/>
          </p:nvSpPr>
          <p:spPr bwMode="auto">
            <a:xfrm>
              <a:off x="4894" y="2880"/>
              <a:ext cx="0" cy="24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3536" name="Line 48"/>
            <p:cNvSpPr>
              <a:spLocks noChangeShapeType="1"/>
            </p:cNvSpPr>
            <p:nvPr/>
          </p:nvSpPr>
          <p:spPr bwMode="auto">
            <a:xfrm flipV="1">
              <a:off x="4776" y="3040"/>
              <a:ext cx="0" cy="8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3537" name="Line 49"/>
            <p:cNvSpPr>
              <a:spLocks noChangeShapeType="1"/>
            </p:cNvSpPr>
            <p:nvPr/>
          </p:nvSpPr>
          <p:spPr bwMode="auto">
            <a:xfrm>
              <a:off x="4768" y="3040"/>
              <a:ext cx="126"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3538" name="Oval 50"/>
            <p:cNvSpPr>
              <a:spLocks noChangeArrowheads="1"/>
            </p:cNvSpPr>
            <p:nvPr/>
          </p:nvSpPr>
          <p:spPr bwMode="auto">
            <a:xfrm>
              <a:off x="4872" y="3093"/>
              <a:ext cx="38" cy="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3539" name="Oval 51"/>
            <p:cNvSpPr>
              <a:spLocks noChangeArrowheads="1"/>
            </p:cNvSpPr>
            <p:nvPr/>
          </p:nvSpPr>
          <p:spPr bwMode="auto">
            <a:xfrm>
              <a:off x="4752" y="3093"/>
              <a:ext cx="38" cy="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grpSp>
      <p:sp>
        <p:nvSpPr>
          <p:cNvPr id="63540" name="Text Box 52"/>
          <p:cNvSpPr txBox="1">
            <a:spLocks noChangeArrowheads="1"/>
          </p:cNvSpPr>
          <p:nvPr/>
        </p:nvSpPr>
        <p:spPr bwMode="auto">
          <a:xfrm>
            <a:off x="8686800" y="1447801"/>
            <a:ext cx="1447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dirty="0">
                <a:latin typeface="Arial" charset="0"/>
                <a:ea typeface="ＭＳ Ｐゴシック" charset="0"/>
              </a:rPr>
              <a:t>Unbelievers Judged</a:t>
            </a:r>
          </a:p>
        </p:txBody>
      </p:sp>
      <p:sp>
        <p:nvSpPr>
          <p:cNvPr id="63541" name="Text Box 53"/>
          <p:cNvSpPr txBox="1">
            <a:spLocks noChangeArrowheads="1"/>
          </p:cNvSpPr>
          <p:nvPr/>
        </p:nvSpPr>
        <p:spPr bwMode="auto">
          <a:xfrm>
            <a:off x="7890774" y="3886200"/>
            <a:ext cx="125867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spcBef>
                <a:spcPct val="20000"/>
              </a:spcBef>
              <a:defRPr/>
            </a:pPr>
            <a:r>
              <a:rPr lang="en-US" sz="1600" b="1" dirty="0">
                <a:latin typeface="Arial" charset="0"/>
                <a:ea typeface="ＭＳ Ｐゴシック" charset="0"/>
              </a:rPr>
              <a:t>Millennium</a:t>
            </a:r>
          </a:p>
        </p:txBody>
      </p:sp>
      <p:sp>
        <p:nvSpPr>
          <p:cNvPr id="63542" name="Line 54"/>
          <p:cNvSpPr>
            <a:spLocks noChangeShapeType="1"/>
          </p:cNvSpPr>
          <p:nvPr/>
        </p:nvSpPr>
        <p:spPr bwMode="auto">
          <a:xfrm flipH="1">
            <a:off x="6553200" y="1143000"/>
            <a:ext cx="10668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3543" name="Line 55"/>
          <p:cNvSpPr>
            <a:spLocks noChangeShapeType="1"/>
          </p:cNvSpPr>
          <p:nvPr/>
        </p:nvSpPr>
        <p:spPr bwMode="auto">
          <a:xfrm flipH="1" flipV="1">
            <a:off x="7924800" y="1143000"/>
            <a:ext cx="10668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2242083062"/>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D136F-1C63-4E8E-B091-FE602B3A505B}"/>
              </a:ext>
            </a:extLst>
          </p:cNvPr>
          <p:cNvSpPr>
            <a:spLocks noGrp="1"/>
          </p:cNvSpPr>
          <p:nvPr>
            <p:ph type="title"/>
          </p:nvPr>
        </p:nvSpPr>
        <p:spPr>
          <a:xfrm>
            <a:off x="838200" y="365126"/>
            <a:ext cx="10515600" cy="31591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67FEA55-880A-47B1-98A0-B2EEABF22200}"/>
              </a:ext>
            </a:extLst>
          </p:cNvPr>
          <p:cNvSpPr>
            <a:spLocks noGrp="1"/>
          </p:cNvSpPr>
          <p:nvPr>
            <p:ph idx="1"/>
          </p:nvPr>
        </p:nvSpPr>
        <p:spPr>
          <a:xfrm>
            <a:off x="838200" y="924339"/>
            <a:ext cx="10515600" cy="5252624"/>
          </a:xfrm>
        </p:spPr>
        <p:txBody>
          <a:bodyPr/>
          <a:lstStyle/>
          <a:p>
            <a:r>
              <a:rPr lang="en-US" sz="3200" b="1" dirty="0">
                <a:solidFill>
                  <a:srgbClr val="FF0000"/>
                </a:solidFill>
              </a:rPr>
              <a:t>Ephesians 2:8–10 (NASB95) </a:t>
            </a:r>
          </a:p>
          <a:p>
            <a:r>
              <a:rPr lang="en-US" sz="3200" b="1" dirty="0">
                <a:solidFill>
                  <a:srgbClr val="FF0000"/>
                </a:solidFill>
              </a:rPr>
              <a:t>	8	For by grace you have been saved through faith; and that not of yourselves, </a:t>
            </a:r>
            <a:r>
              <a:rPr lang="en-US" sz="3200" b="1" i="1" dirty="0">
                <a:solidFill>
                  <a:srgbClr val="FF0000"/>
                </a:solidFill>
              </a:rPr>
              <a:t>it is</a:t>
            </a:r>
            <a:r>
              <a:rPr lang="en-US" sz="3200" b="1" dirty="0">
                <a:solidFill>
                  <a:srgbClr val="FF0000"/>
                </a:solidFill>
              </a:rPr>
              <a:t> the gift of God; </a:t>
            </a:r>
          </a:p>
          <a:p>
            <a:r>
              <a:rPr lang="en-US" sz="3200" b="1" dirty="0">
                <a:solidFill>
                  <a:srgbClr val="FF0000"/>
                </a:solidFill>
              </a:rPr>
              <a:t>	9	not as a result of works, so that no one may boast. </a:t>
            </a:r>
          </a:p>
          <a:p>
            <a:r>
              <a:rPr lang="en-US" sz="3200" b="1" dirty="0">
                <a:solidFill>
                  <a:srgbClr val="FF0000"/>
                </a:solidFill>
              </a:rPr>
              <a:t>	10	</a:t>
            </a:r>
            <a:r>
              <a:rPr lang="en-US" sz="3200" b="1" u="sng" dirty="0">
                <a:solidFill>
                  <a:srgbClr val="FF0000"/>
                </a:solidFill>
              </a:rPr>
              <a:t>For we are His workmanship, created in Christ Jesus for good works, which God prepared beforehand so that we would walk in them. </a:t>
            </a:r>
          </a:p>
          <a:p>
            <a:endParaRPr lang="en-US" dirty="0"/>
          </a:p>
        </p:txBody>
      </p:sp>
    </p:spTree>
    <p:extLst>
      <p:ext uri="{BB962C8B-B14F-4D97-AF65-F5344CB8AC3E}">
        <p14:creationId xmlns:p14="http://schemas.microsoft.com/office/powerpoint/2010/main" val="2480545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4953000" y="1524001"/>
            <a:ext cx="1447800" cy="601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70000"/>
              </a:lnSpc>
              <a:spcBef>
                <a:spcPct val="50000"/>
              </a:spcBef>
              <a:defRPr/>
            </a:pPr>
            <a:r>
              <a:rPr lang="en-US" dirty="0">
                <a:latin typeface="Arial" charset="0"/>
                <a:ea typeface="ＭＳ Ｐゴシック" charset="0"/>
              </a:rPr>
              <a:t>Great White </a:t>
            </a:r>
          </a:p>
          <a:p>
            <a:pPr algn="ctr" eaLnBrk="0" hangingPunct="0">
              <a:lnSpc>
                <a:spcPct val="60000"/>
              </a:lnSpc>
              <a:spcBef>
                <a:spcPct val="50000"/>
              </a:spcBef>
              <a:defRPr/>
            </a:pPr>
            <a:r>
              <a:rPr lang="en-US" dirty="0">
                <a:latin typeface="Arial" charset="0"/>
                <a:ea typeface="ＭＳ Ｐゴシック" charset="0"/>
              </a:rPr>
              <a:t>Throne</a:t>
            </a:r>
          </a:p>
        </p:txBody>
      </p:sp>
      <p:sp>
        <p:nvSpPr>
          <p:cNvPr id="64515" name="Line 3"/>
          <p:cNvSpPr>
            <a:spLocks noChangeShapeType="1"/>
          </p:cNvSpPr>
          <p:nvPr/>
        </p:nvSpPr>
        <p:spPr bwMode="auto">
          <a:xfrm>
            <a:off x="7534275" y="1524000"/>
            <a:ext cx="0" cy="53340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4516" name="Line 4"/>
          <p:cNvSpPr>
            <a:spLocks noChangeShapeType="1"/>
          </p:cNvSpPr>
          <p:nvPr/>
        </p:nvSpPr>
        <p:spPr bwMode="auto">
          <a:xfrm flipV="1">
            <a:off x="4343400" y="2057400"/>
            <a:ext cx="0" cy="2667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4517" name="Rectangle 5"/>
          <p:cNvSpPr>
            <a:spLocks noChangeArrowheads="1"/>
          </p:cNvSpPr>
          <p:nvPr/>
        </p:nvSpPr>
        <p:spPr bwMode="auto">
          <a:xfrm>
            <a:off x="1524000" y="380841"/>
            <a:ext cx="9144000" cy="341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90000"/>
              </a:lnSpc>
              <a:defRPr/>
            </a:pPr>
            <a:r>
              <a:rPr lang="en-US" b="1" dirty="0">
                <a:solidFill>
                  <a:schemeClr val="tx2"/>
                </a:solidFill>
                <a:latin typeface="Arial Rounded MT Bold" charset="0"/>
                <a:ea typeface="ＭＳ Ｐゴシック" charset="0"/>
              </a:rPr>
              <a:t>SAME JUDGMENT SEAT FOR ALL MANKIND</a:t>
            </a:r>
          </a:p>
        </p:txBody>
      </p:sp>
      <p:sp>
        <p:nvSpPr>
          <p:cNvPr id="64518" name="Rectangle 6"/>
          <p:cNvSpPr>
            <a:spLocks noChangeArrowheads="1"/>
          </p:cNvSpPr>
          <p:nvPr/>
        </p:nvSpPr>
        <p:spPr bwMode="auto">
          <a:xfrm>
            <a:off x="2209801" y="6059328"/>
            <a:ext cx="7977188" cy="341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0" hangingPunct="0">
              <a:lnSpc>
                <a:spcPct val="90000"/>
              </a:lnSpc>
            </a:pPr>
            <a:r>
              <a:rPr lang="en-US" b="1" dirty="0">
                <a:latin typeface="Arial Rounded MT Bold" pitchFamily="34" charset="0"/>
              </a:rPr>
              <a:t>GOD</a:t>
            </a:r>
            <a:r>
              <a:rPr lang="ja-JP" altLang="en-US" b="1">
                <a:latin typeface="Arial" pitchFamily="34" charset="0"/>
              </a:rPr>
              <a:t>’</a:t>
            </a:r>
            <a:r>
              <a:rPr lang="en-US" altLang="ja-JP" b="1" dirty="0">
                <a:latin typeface="Arial Rounded MT Bold" pitchFamily="34" charset="0"/>
              </a:rPr>
              <a:t>S OUTLINE OF HISTORY</a:t>
            </a:r>
            <a:endParaRPr lang="en-US" dirty="0">
              <a:solidFill>
                <a:schemeClr val="tx2"/>
              </a:solidFill>
              <a:latin typeface="Arial Rounded MT Bold" pitchFamily="34" charset="0"/>
            </a:endParaRPr>
          </a:p>
        </p:txBody>
      </p:sp>
      <p:sp>
        <p:nvSpPr>
          <p:cNvPr id="64519" name="Line 7"/>
          <p:cNvSpPr>
            <a:spLocks noChangeShapeType="1"/>
          </p:cNvSpPr>
          <p:nvPr/>
        </p:nvSpPr>
        <p:spPr bwMode="auto">
          <a:xfrm>
            <a:off x="1524000" y="4724400"/>
            <a:ext cx="5181600" cy="0"/>
          </a:xfrm>
          <a:prstGeom prst="line">
            <a:avLst/>
          </a:prstGeom>
          <a:noFill/>
          <a:ln w="5715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4520" name="Text Box 8"/>
          <p:cNvSpPr txBox="1">
            <a:spLocks noChangeArrowheads="1"/>
          </p:cNvSpPr>
          <p:nvPr/>
        </p:nvSpPr>
        <p:spPr bwMode="auto">
          <a:xfrm>
            <a:off x="4402585" y="4191002"/>
            <a:ext cx="945259" cy="8802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spcBef>
                <a:spcPct val="20000"/>
              </a:spcBef>
              <a:defRPr/>
            </a:pPr>
            <a:r>
              <a:rPr lang="en-US" sz="1600" b="1" dirty="0">
                <a:latin typeface="Arial" charset="0"/>
                <a:ea typeface="ＭＳ Ｐゴシック" charset="0"/>
              </a:rPr>
              <a:t>Church</a:t>
            </a:r>
            <a:br>
              <a:rPr lang="en-US" sz="1600" b="1" dirty="0">
                <a:latin typeface="Arial" charset="0"/>
                <a:ea typeface="ＭＳ Ｐゴシック" charset="0"/>
              </a:rPr>
            </a:br>
            <a:r>
              <a:rPr lang="en-US" sz="1600" dirty="0">
                <a:latin typeface="Arial" charset="0"/>
                <a:ea typeface="ＭＳ Ｐゴシック" charset="0"/>
              </a:rPr>
              <a:t>Rev. 2-3</a:t>
            </a:r>
          </a:p>
          <a:p>
            <a:pPr algn="ctr" eaLnBrk="0" hangingPunct="0">
              <a:spcBef>
                <a:spcPct val="20000"/>
              </a:spcBef>
              <a:defRPr/>
            </a:pPr>
            <a:endParaRPr lang="en-US" sz="1600" b="1" dirty="0">
              <a:latin typeface="Arial" charset="0"/>
              <a:ea typeface="ＭＳ Ｐゴシック" charset="0"/>
            </a:endParaRPr>
          </a:p>
        </p:txBody>
      </p:sp>
      <p:sp>
        <p:nvSpPr>
          <p:cNvPr id="64521" name="Oval 9"/>
          <p:cNvSpPr>
            <a:spLocks noChangeArrowheads="1"/>
          </p:cNvSpPr>
          <p:nvPr/>
        </p:nvSpPr>
        <p:spPr bwMode="auto">
          <a:xfrm>
            <a:off x="1524001" y="4013200"/>
            <a:ext cx="876300" cy="1447800"/>
          </a:xfrm>
          <a:prstGeom prst="ellipse">
            <a:avLst/>
          </a:prstGeom>
          <a:gradFill rotWithShape="0">
            <a:gsLst>
              <a:gs pos="0">
                <a:srgbClr val="5B5BFF">
                  <a:gamma/>
                  <a:tint val="0"/>
                  <a:invGamma/>
                </a:srgbClr>
              </a:gs>
              <a:gs pos="100000">
                <a:srgbClr val="5B5B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4522" name="Text Box 10"/>
          <p:cNvSpPr txBox="1">
            <a:spLocks noChangeArrowheads="1"/>
          </p:cNvSpPr>
          <p:nvPr/>
        </p:nvSpPr>
        <p:spPr bwMode="auto">
          <a:xfrm>
            <a:off x="1520046" y="4419600"/>
            <a:ext cx="949299" cy="634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spcBef>
                <a:spcPct val="20000"/>
              </a:spcBef>
              <a:defRPr/>
            </a:pPr>
            <a:r>
              <a:rPr lang="en-US" sz="1600" b="1" dirty="0">
                <a:latin typeface="Arial" charset="0"/>
                <a:ea typeface="ＭＳ Ｐゴシック" charset="0"/>
              </a:rPr>
              <a:t>Eternity</a:t>
            </a:r>
          </a:p>
          <a:p>
            <a:pPr algn="ctr" eaLnBrk="0" hangingPunct="0">
              <a:spcBef>
                <a:spcPct val="20000"/>
              </a:spcBef>
              <a:defRPr/>
            </a:pPr>
            <a:r>
              <a:rPr lang="en-US" sz="1600" b="1" dirty="0">
                <a:latin typeface="Arial" charset="0"/>
                <a:ea typeface="ＭＳ Ｐゴシック" charset="0"/>
              </a:rPr>
              <a:t>Past</a:t>
            </a:r>
          </a:p>
        </p:txBody>
      </p:sp>
      <p:grpSp>
        <p:nvGrpSpPr>
          <p:cNvPr id="2" name="Group 11"/>
          <p:cNvGrpSpPr>
            <a:grpSpLocks/>
          </p:cNvGrpSpPr>
          <p:nvPr/>
        </p:nvGrpSpPr>
        <p:grpSpPr bwMode="auto">
          <a:xfrm>
            <a:off x="3657601" y="3352800"/>
            <a:ext cx="622300" cy="1371600"/>
            <a:chOff x="1336" y="2064"/>
            <a:chExt cx="504" cy="912"/>
          </a:xfrm>
        </p:grpSpPr>
        <p:sp>
          <p:nvSpPr>
            <p:cNvPr id="64524" name="Rectangle 12"/>
            <p:cNvSpPr>
              <a:spLocks noChangeArrowheads="1"/>
            </p:cNvSpPr>
            <p:nvPr/>
          </p:nvSpPr>
          <p:spPr bwMode="auto">
            <a:xfrm>
              <a:off x="1537" y="2064"/>
              <a:ext cx="95" cy="912"/>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71842" dir="2700000" algn="ctr" rotWithShape="0">
                      <a:srgbClr val="CC6600">
                        <a:alpha val="74998"/>
                      </a:srgb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4525" name="Rectangle 13"/>
            <p:cNvSpPr>
              <a:spLocks noChangeArrowheads="1"/>
            </p:cNvSpPr>
            <p:nvPr/>
          </p:nvSpPr>
          <p:spPr bwMode="auto">
            <a:xfrm rot="5400000">
              <a:off x="1552" y="2088"/>
              <a:ext cx="73" cy="504"/>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71842" dir="2700000" algn="ctr" rotWithShape="0">
                      <a:srgbClr val="CC6600">
                        <a:alpha val="74998"/>
                      </a:srgbClr>
                    </a:outerShdw>
                  </a:effectLst>
                </a14:hiddenEffects>
              </a:ext>
            </a:extLst>
          </p:spPr>
          <p:txBody>
            <a:bodyPr wrap="none" anchor="ctr"/>
            <a:lstStyle/>
            <a:p>
              <a:pPr>
                <a:defRPr/>
              </a:pPr>
              <a:endParaRPr lang="en-US" dirty="0">
                <a:latin typeface="Times New Roman" charset="0"/>
                <a:ea typeface="ＭＳ Ｐゴシック" charset="0"/>
              </a:endParaRPr>
            </a:p>
          </p:txBody>
        </p:sp>
      </p:grpSp>
      <p:sp>
        <p:nvSpPr>
          <p:cNvPr id="64526" name="Text Box 14"/>
          <p:cNvSpPr txBox="1">
            <a:spLocks noChangeArrowheads="1"/>
          </p:cNvSpPr>
          <p:nvPr/>
        </p:nvSpPr>
        <p:spPr bwMode="auto">
          <a:xfrm rot="-5400000">
            <a:off x="3191669" y="2763630"/>
            <a:ext cx="2055813"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20000"/>
              </a:spcBef>
              <a:defRPr/>
            </a:pPr>
            <a:r>
              <a:rPr lang="en-US" sz="1600" b="1" dirty="0">
                <a:latin typeface="Arial" charset="0"/>
                <a:ea typeface="ＭＳ Ｐゴシック" charset="0"/>
              </a:rPr>
              <a:t>Resurrection </a:t>
            </a:r>
          </a:p>
        </p:txBody>
      </p:sp>
      <p:sp>
        <p:nvSpPr>
          <p:cNvPr id="64527" name="Text Box 15"/>
          <p:cNvSpPr txBox="1">
            <a:spLocks noChangeArrowheads="1"/>
          </p:cNvSpPr>
          <p:nvPr/>
        </p:nvSpPr>
        <p:spPr bwMode="auto">
          <a:xfrm>
            <a:off x="2799084" y="4191002"/>
            <a:ext cx="721671" cy="8802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spcBef>
                <a:spcPct val="20000"/>
              </a:spcBef>
              <a:defRPr/>
            </a:pPr>
            <a:r>
              <a:rPr lang="en-US" sz="1600" b="1" dirty="0">
                <a:latin typeface="Arial" charset="0"/>
                <a:ea typeface="ＭＳ Ｐゴシック" charset="0"/>
              </a:rPr>
              <a:t>Israel</a:t>
            </a:r>
            <a:br>
              <a:rPr lang="en-US" sz="1600" b="1" dirty="0">
                <a:latin typeface="Arial" charset="0"/>
                <a:ea typeface="ＭＳ Ｐゴシック" charset="0"/>
              </a:rPr>
            </a:br>
            <a:endParaRPr lang="en-US" sz="1600" b="1" dirty="0">
              <a:latin typeface="Arial" charset="0"/>
              <a:ea typeface="ＭＳ Ｐゴシック" charset="0"/>
            </a:endParaRPr>
          </a:p>
          <a:p>
            <a:pPr algn="ctr" eaLnBrk="0" hangingPunct="0">
              <a:spcBef>
                <a:spcPct val="20000"/>
              </a:spcBef>
              <a:defRPr/>
            </a:pPr>
            <a:endParaRPr lang="en-US" sz="1600" b="1" dirty="0">
              <a:latin typeface="Arial" charset="0"/>
              <a:ea typeface="ＭＳ Ｐゴシック" charset="0"/>
            </a:endParaRPr>
          </a:p>
        </p:txBody>
      </p:sp>
      <p:sp>
        <p:nvSpPr>
          <p:cNvPr id="64528" name="AutoShape 16"/>
          <p:cNvSpPr>
            <a:spLocks/>
          </p:cNvSpPr>
          <p:nvPr/>
        </p:nvSpPr>
        <p:spPr bwMode="auto">
          <a:xfrm>
            <a:off x="1803400" y="3937000"/>
            <a:ext cx="609600" cy="1600200"/>
          </a:xfrm>
          <a:prstGeom prst="rightBracket">
            <a:avLst>
              <a:gd name="adj" fmla="val 130727"/>
            </a:avLst>
          </a:prstGeom>
          <a:noFill/>
          <a:ln w="38100">
            <a:solidFill>
              <a:schemeClr val="tx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grpSp>
        <p:nvGrpSpPr>
          <p:cNvPr id="3" name="Group 17"/>
          <p:cNvGrpSpPr>
            <a:grpSpLocks/>
          </p:cNvGrpSpPr>
          <p:nvPr/>
        </p:nvGrpSpPr>
        <p:grpSpPr bwMode="auto">
          <a:xfrm flipH="1">
            <a:off x="5410200" y="590777"/>
            <a:ext cx="533400" cy="780825"/>
            <a:chOff x="4656" y="2595"/>
            <a:chExt cx="336" cy="573"/>
          </a:xfrm>
        </p:grpSpPr>
        <p:sp>
          <p:nvSpPr>
            <p:cNvPr id="64530" name="Oval 18"/>
            <p:cNvSpPr>
              <a:spLocks noChangeArrowheads="1"/>
            </p:cNvSpPr>
            <p:nvPr/>
          </p:nvSpPr>
          <p:spPr bwMode="auto">
            <a:xfrm>
              <a:off x="4656" y="2832"/>
              <a:ext cx="336" cy="336"/>
            </a:xfrm>
            <a:prstGeom prst="ellipse">
              <a:avLst/>
            </a:prstGeom>
            <a:gradFill rotWithShape="0">
              <a:gsLst>
                <a:gs pos="0">
                  <a:srgbClr val="FFF200"/>
                </a:gs>
                <a:gs pos="45000">
                  <a:srgbClr val="FF7A00"/>
                </a:gs>
                <a:gs pos="70000">
                  <a:srgbClr val="FF0300"/>
                </a:gs>
                <a:gs pos="100000">
                  <a:srgbClr val="4D0808"/>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4531" name="Text Box 19"/>
            <p:cNvSpPr txBox="1">
              <a:spLocks noChangeArrowheads="1"/>
            </p:cNvSpPr>
            <p:nvPr/>
          </p:nvSpPr>
          <p:spPr bwMode="auto">
            <a:xfrm rot="16200000">
              <a:off x="4668" y="2724"/>
              <a:ext cx="316" cy="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a:spAutoFit/>
            </a:bodyPr>
            <a:lstStyle/>
            <a:p>
              <a:pPr eaLnBrk="0" hangingPunct="0">
                <a:spcBef>
                  <a:spcPct val="20000"/>
                </a:spcBef>
                <a:defRPr/>
              </a:pPr>
              <a:endParaRPr lang="en-US" sz="1600" b="1" dirty="0">
                <a:latin typeface="Arial" charset="0"/>
                <a:ea typeface="ＭＳ Ｐゴシック" charset="0"/>
              </a:endParaRPr>
            </a:p>
          </p:txBody>
        </p:sp>
        <p:sp>
          <p:nvSpPr>
            <p:cNvPr id="64532" name="Oval 20"/>
            <p:cNvSpPr>
              <a:spLocks noChangeArrowheads="1"/>
            </p:cNvSpPr>
            <p:nvPr/>
          </p:nvSpPr>
          <p:spPr bwMode="auto">
            <a:xfrm rot="16200000" flipV="1">
              <a:off x="4820" y="2916"/>
              <a:ext cx="120" cy="48"/>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4533" name="Oval 21"/>
            <p:cNvSpPr>
              <a:spLocks noChangeArrowheads="1"/>
            </p:cNvSpPr>
            <p:nvPr/>
          </p:nvSpPr>
          <p:spPr bwMode="auto">
            <a:xfrm flipV="1">
              <a:off x="4776" y="2997"/>
              <a:ext cx="120" cy="48"/>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4534" name="Line 22"/>
            <p:cNvSpPr>
              <a:spLocks noChangeShapeType="1"/>
            </p:cNvSpPr>
            <p:nvPr/>
          </p:nvSpPr>
          <p:spPr bwMode="auto">
            <a:xfrm>
              <a:off x="4894" y="2880"/>
              <a:ext cx="0" cy="24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4535" name="Line 23"/>
            <p:cNvSpPr>
              <a:spLocks noChangeShapeType="1"/>
            </p:cNvSpPr>
            <p:nvPr/>
          </p:nvSpPr>
          <p:spPr bwMode="auto">
            <a:xfrm flipV="1">
              <a:off x="4776" y="3040"/>
              <a:ext cx="0" cy="8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4536" name="Line 24"/>
            <p:cNvSpPr>
              <a:spLocks noChangeShapeType="1"/>
            </p:cNvSpPr>
            <p:nvPr/>
          </p:nvSpPr>
          <p:spPr bwMode="auto">
            <a:xfrm>
              <a:off x="4768" y="3040"/>
              <a:ext cx="126"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4537" name="Oval 25"/>
            <p:cNvSpPr>
              <a:spLocks noChangeArrowheads="1"/>
            </p:cNvSpPr>
            <p:nvPr/>
          </p:nvSpPr>
          <p:spPr bwMode="auto">
            <a:xfrm>
              <a:off x="4872" y="3093"/>
              <a:ext cx="38" cy="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4538" name="Oval 26"/>
            <p:cNvSpPr>
              <a:spLocks noChangeArrowheads="1"/>
            </p:cNvSpPr>
            <p:nvPr/>
          </p:nvSpPr>
          <p:spPr bwMode="auto">
            <a:xfrm>
              <a:off x="4752" y="3093"/>
              <a:ext cx="38" cy="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grpSp>
      <p:grpSp>
        <p:nvGrpSpPr>
          <p:cNvPr id="4" name="Group 27"/>
          <p:cNvGrpSpPr>
            <a:grpSpLocks/>
          </p:cNvGrpSpPr>
          <p:nvPr/>
        </p:nvGrpSpPr>
        <p:grpSpPr bwMode="auto">
          <a:xfrm>
            <a:off x="6400800" y="3810000"/>
            <a:ext cx="1676400" cy="2133600"/>
            <a:chOff x="3840" y="2352"/>
            <a:chExt cx="1104" cy="1344"/>
          </a:xfrm>
        </p:grpSpPr>
        <p:sp>
          <p:nvSpPr>
            <p:cNvPr id="64540" name="Oval 28"/>
            <p:cNvSpPr>
              <a:spLocks noChangeArrowheads="1"/>
            </p:cNvSpPr>
            <p:nvPr/>
          </p:nvSpPr>
          <p:spPr bwMode="auto">
            <a:xfrm>
              <a:off x="3941" y="2352"/>
              <a:ext cx="605" cy="1344"/>
            </a:xfrm>
            <a:prstGeom prst="ellipse">
              <a:avLst/>
            </a:prstGeom>
            <a:gradFill rotWithShape="0">
              <a:gsLst>
                <a:gs pos="0">
                  <a:srgbClr val="5B5BFF"/>
                </a:gs>
                <a:gs pos="100000">
                  <a:srgbClr val="5B5BFF">
                    <a:gamma/>
                    <a:tint val="0"/>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64541" name="Text Box 29"/>
            <p:cNvSpPr txBox="1">
              <a:spLocks noChangeArrowheads="1"/>
            </p:cNvSpPr>
            <p:nvPr/>
          </p:nvSpPr>
          <p:spPr bwMode="auto">
            <a:xfrm>
              <a:off x="3840" y="2568"/>
              <a:ext cx="1104" cy="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20000"/>
                </a:spcBef>
                <a:defRPr/>
              </a:pPr>
              <a:r>
                <a:rPr lang="en-US" sz="1600" b="1" dirty="0">
                  <a:latin typeface="Arial" charset="0"/>
                  <a:ea typeface="ＭＳ Ｐゴシック" charset="0"/>
                </a:rPr>
                <a:t>Eternity</a:t>
              </a:r>
            </a:p>
            <a:p>
              <a:pPr algn="ctr" eaLnBrk="0" hangingPunct="0">
                <a:spcBef>
                  <a:spcPct val="20000"/>
                </a:spcBef>
                <a:defRPr/>
              </a:pPr>
              <a:r>
                <a:rPr lang="en-US" sz="1600" b="1" dirty="0">
                  <a:latin typeface="Arial" charset="0"/>
                  <a:ea typeface="ＭＳ Ｐゴシック" charset="0"/>
                </a:rPr>
                <a:t>(New Heavens &amp;                   </a:t>
              </a:r>
              <a:r>
                <a:rPr lang="en-US" sz="1700" b="1" dirty="0">
                  <a:latin typeface="Arial" charset="0"/>
                  <a:ea typeface="ＭＳ Ｐゴシック" charset="0"/>
                </a:rPr>
                <a:t>N</a:t>
              </a:r>
              <a:r>
                <a:rPr lang="en-US" sz="1600" b="1" dirty="0">
                  <a:latin typeface="Arial" charset="0"/>
                  <a:ea typeface="ＭＳ Ｐゴシック" charset="0"/>
                </a:rPr>
                <a:t>ew Earth?)</a:t>
              </a:r>
              <a:endParaRPr lang="en-US" sz="1600" dirty="0">
                <a:latin typeface="Arial" charset="0"/>
                <a:ea typeface="ＭＳ Ｐゴシック" charset="0"/>
              </a:endParaRPr>
            </a:p>
          </p:txBody>
        </p:sp>
        <p:sp>
          <p:nvSpPr>
            <p:cNvPr id="64542" name="AutoShape 30"/>
            <p:cNvSpPr>
              <a:spLocks/>
            </p:cNvSpPr>
            <p:nvPr/>
          </p:nvSpPr>
          <p:spPr bwMode="auto">
            <a:xfrm>
              <a:off x="3941" y="2352"/>
              <a:ext cx="302" cy="1344"/>
            </a:xfrm>
            <a:prstGeom prst="leftBracket">
              <a:avLst>
                <a:gd name="adj" fmla="val 219482"/>
              </a:avLst>
            </a:prstGeom>
            <a:noFill/>
            <a:ln w="38100">
              <a:solidFill>
                <a:schemeClr val="tx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grpSp>
      <p:sp>
        <p:nvSpPr>
          <p:cNvPr id="64543" name="Line 31"/>
          <p:cNvSpPr>
            <a:spLocks noChangeShapeType="1"/>
          </p:cNvSpPr>
          <p:nvPr/>
        </p:nvSpPr>
        <p:spPr bwMode="auto">
          <a:xfrm flipV="1">
            <a:off x="5715000" y="2057400"/>
            <a:ext cx="0" cy="2667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4544" name="Text Box 32"/>
          <p:cNvSpPr txBox="1">
            <a:spLocks noChangeArrowheads="1"/>
          </p:cNvSpPr>
          <p:nvPr/>
        </p:nvSpPr>
        <p:spPr bwMode="auto">
          <a:xfrm rot="-5400000">
            <a:off x="4665663" y="2766710"/>
            <a:ext cx="2055812" cy="634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20000"/>
              </a:spcBef>
              <a:defRPr/>
            </a:pPr>
            <a:r>
              <a:rPr lang="en-US" sz="1600" b="1" dirty="0">
                <a:latin typeface="Arial" charset="0"/>
                <a:ea typeface="ＭＳ Ｐゴシック" charset="0"/>
              </a:rPr>
              <a:t>Resurrection </a:t>
            </a:r>
          </a:p>
          <a:p>
            <a:pPr algn="ctr" eaLnBrk="0" hangingPunct="0">
              <a:spcBef>
                <a:spcPct val="20000"/>
              </a:spcBef>
              <a:defRPr/>
            </a:pPr>
            <a:r>
              <a:rPr lang="en-US" sz="1600" b="1" dirty="0">
                <a:latin typeface="Arial" charset="0"/>
                <a:ea typeface="ＭＳ Ｐゴシック" charset="0"/>
              </a:rPr>
              <a:t>Rev 20</a:t>
            </a:r>
          </a:p>
        </p:txBody>
      </p:sp>
      <p:grpSp>
        <p:nvGrpSpPr>
          <p:cNvPr id="5" name="Group 33"/>
          <p:cNvGrpSpPr>
            <a:grpSpLocks/>
          </p:cNvGrpSpPr>
          <p:nvPr/>
        </p:nvGrpSpPr>
        <p:grpSpPr bwMode="auto">
          <a:xfrm>
            <a:off x="6172201" y="1828800"/>
            <a:ext cx="838200" cy="1752600"/>
            <a:chOff x="2928" y="1152"/>
            <a:chExt cx="528" cy="1104"/>
          </a:xfrm>
        </p:grpSpPr>
        <p:sp>
          <p:nvSpPr>
            <p:cNvPr id="64546" name="Line 34"/>
            <p:cNvSpPr>
              <a:spLocks noChangeShapeType="1"/>
            </p:cNvSpPr>
            <p:nvPr/>
          </p:nvSpPr>
          <p:spPr bwMode="auto">
            <a:xfrm>
              <a:off x="2928" y="1296"/>
              <a:ext cx="528" cy="960"/>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4547" name="Text Box 35"/>
            <p:cNvSpPr txBox="1">
              <a:spLocks noChangeArrowheads="1"/>
            </p:cNvSpPr>
            <p:nvPr/>
          </p:nvSpPr>
          <p:spPr bwMode="auto">
            <a:xfrm rot="3668510">
              <a:off x="2780" y="1587"/>
              <a:ext cx="1104"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b="1" dirty="0">
                  <a:latin typeface="Arial" charset="0"/>
                  <a:ea typeface="ＭＳ Ｐゴシック" charset="0"/>
                </a:rPr>
                <a:t>Believers</a:t>
              </a:r>
            </a:p>
          </p:txBody>
        </p:sp>
      </p:grpSp>
      <p:sp>
        <p:nvSpPr>
          <p:cNvPr id="64548" name="Oval 36"/>
          <p:cNvSpPr>
            <a:spLocks noChangeArrowheads="1"/>
          </p:cNvSpPr>
          <p:nvPr/>
        </p:nvSpPr>
        <p:spPr bwMode="auto">
          <a:xfrm>
            <a:off x="8839200" y="1905000"/>
            <a:ext cx="1143000" cy="838200"/>
          </a:xfrm>
          <a:prstGeom prst="ellipse">
            <a:avLst/>
          </a:prstGeom>
          <a:solidFill>
            <a:srgbClr val="FC1A0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grpSp>
        <p:nvGrpSpPr>
          <p:cNvPr id="6" name="Group 37"/>
          <p:cNvGrpSpPr>
            <a:grpSpLocks/>
          </p:cNvGrpSpPr>
          <p:nvPr/>
        </p:nvGrpSpPr>
        <p:grpSpPr bwMode="auto">
          <a:xfrm>
            <a:off x="6172200" y="1217613"/>
            <a:ext cx="2286000" cy="915988"/>
            <a:chOff x="2928" y="767"/>
            <a:chExt cx="1440" cy="577"/>
          </a:xfrm>
        </p:grpSpPr>
        <p:sp>
          <p:nvSpPr>
            <p:cNvPr id="64550" name="Line 38"/>
            <p:cNvSpPr>
              <a:spLocks noChangeShapeType="1"/>
            </p:cNvSpPr>
            <p:nvPr/>
          </p:nvSpPr>
          <p:spPr bwMode="auto">
            <a:xfrm>
              <a:off x="2928" y="768"/>
              <a:ext cx="1440" cy="576"/>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64551" name="Text Box 39"/>
            <p:cNvSpPr txBox="1">
              <a:spLocks noChangeArrowheads="1"/>
            </p:cNvSpPr>
            <p:nvPr/>
          </p:nvSpPr>
          <p:spPr bwMode="auto">
            <a:xfrm rot="1228808">
              <a:off x="2976" y="767"/>
              <a:ext cx="1295"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20000"/>
                </a:spcBef>
                <a:defRPr/>
              </a:pPr>
              <a:r>
                <a:rPr lang="en-US" sz="1600" b="1" dirty="0">
                  <a:latin typeface="Arial" charset="0"/>
                  <a:ea typeface="ＭＳ Ｐゴシック" charset="0"/>
                </a:rPr>
                <a:t>Unbelievers </a:t>
              </a:r>
            </a:p>
          </p:txBody>
        </p:sp>
      </p:grpSp>
    </p:spTree>
    <p:extLst>
      <p:ext uri="{BB962C8B-B14F-4D97-AF65-F5344CB8AC3E}">
        <p14:creationId xmlns:p14="http://schemas.microsoft.com/office/powerpoint/2010/main" val="2557465"/>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21058" name="Picture 2"/>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3963169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0110-8791-4817-A82E-8C87186B33B6}"/>
              </a:ext>
            </a:extLst>
          </p:cNvPr>
          <p:cNvSpPr/>
          <p:nvPr/>
        </p:nvSpPr>
        <p:spPr>
          <a:xfrm>
            <a:off x="2932043" y="1401417"/>
            <a:ext cx="6569766" cy="3585212"/>
          </a:xfrm>
          <a:prstGeom prst="rect">
            <a:avLst/>
          </a:prstGeom>
        </p:spPr>
        <p:txBody>
          <a:bodyPr wrap="square">
            <a:spAutoFit/>
          </a:bodyPr>
          <a:lstStyle/>
          <a:p>
            <a:pPr>
              <a:lnSpc>
                <a:spcPct val="115000"/>
              </a:lnSpc>
              <a:spcAft>
                <a:spcPts val="1000"/>
              </a:spcAft>
            </a:pPr>
            <a:r>
              <a:rPr lang="en-US" sz="3200" dirty="0">
                <a:effectLst/>
                <a:latin typeface="Calibri" panose="020F0502020204030204" pitchFamily="34" charset="0"/>
              </a:rPr>
              <a:t>2 Corinthians 5:10 (ESV) </a:t>
            </a:r>
          </a:p>
          <a:p>
            <a:pPr>
              <a:lnSpc>
                <a:spcPct val="115000"/>
              </a:lnSpc>
            </a:pPr>
            <a:r>
              <a:rPr lang="en-US" sz="3200" b="1" baseline="30000" dirty="0">
                <a:latin typeface="Arial" panose="020B0604020202020204" pitchFamily="34" charset="0"/>
              </a:rPr>
              <a:t>10 </a:t>
            </a:r>
            <a:r>
              <a:rPr lang="en-US" sz="3200" dirty="0">
                <a:latin typeface="Calibri" panose="020F0502020204030204" pitchFamily="34" charset="0"/>
              </a:rPr>
              <a:t>For we must all appear before the judgment seat of Christ, so that each one may receive what is due for what he has done in the body, whether good or evil. </a:t>
            </a:r>
          </a:p>
        </p:txBody>
      </p:sp>
    </p:spTree>
    <p:extLst>
      <p:ext uri="{BB962C8B-B14F-4D97-AF65-F5344CB8AC3E}">
        <p14:creationId xmlns:p14="http://schemas.microsoft.com/office/powerpoint/2010/main" val="393389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48B94-46E5-49CB-8CE8-EB26B525AA24}"/>
              </a:ext>
            </a:extLst>
          </p:cNvPr>
          <p:cNvSpPr>
            <a:spLocks noGrp="1"/>
          </p:cNvSpPr>
          <p:nvPr>
            <p:ph type="title"/>
          </p:nvPr>
        </p:nvSpPr>
        <p:spPr>
          <a:xfrm>
            <a:off x="838200" y="149088"/>
            <a:ext cx="10515600" cy="268356"/>
          </a:xfrm>
        </p:spPr>
        <p:txBody>
          <a:bodyPr>
            <a:normAutofit fontScale="90000"/>
          </a:bodyPr>
          <a:lstStyle/>
          <a:p>
            <a:endParaRPr lang="en-US" dirty="0"/>
          </a:p>
        </p:txBody>
      </p:sp>
      <p:sp>
        <p:nvSpPr>
          <p:cNvPr id="3" name="Rectangle 2">
            <a:extLst>
              <a:ext uri="{FF2B5EF4-FFF2-40B4-BE49-F238E27FC236}">
                <a16:creationId xmlns:a16="http://schemas.microsoft.com/office/drawing/2014/main" id="{3D2469FB-B390-4069-B105-C0365FC32CBB}"/>
              </a:ext>
            </a:extLst>
          </p:cNvPr>
          <p:cNvSpPr/>
          <p:nvPr/>
        </p:nvSpPr>
        <p:spPr>
          <a:xfrm>
            <a:off x="2196547" y="834886"/>
            <a:ext cx="8587409" cy="4266937"/>
          </a:xfrm>
          <a:prstGeom prst="rect">
            <a:avLst/>
          </a:prstGeom>
        </p:spPr>
        <p:txBody>
          <a:bodyPr wrap="square">
            <a:spAutoFit/>
          </a:bodyPr>
          <a:lstStyle/>
          <a:p>
            <a:pPr>
              <a:lnSpc>
                <a:spcPct val="115000"/>
              </a:lnSpc>
              <a:spcAft>
                <a:spcPts val="1000"/>
              </a:spcAft>
            </a:pPr>
            <a:r>
              <a:rPr lang="en-US" sz="3200" dirty="0">
                <a:latin typeface="Calibri" panose="020F0502020204030204" pitchFamily="34" charset="0"/>
              </a:rPr>
              <a:t>Philippians 1:22–24 (NKJV) </a:t>
            </a:r>
          </a:p>
          <a:p>
            <a:pPr>
              <a:lnSpc>
                <a:spcPct val="115000"/>
              </a:lnSpc>
              <a:spcBef>
                <a:spcPts val="900"/>
              </a:spcBef>
              <a:spcAft>
                <a:spcPts val="1000"/>
              </a:spcAft>
            </a:pPr>
            <a:r>
              <a:rPr lang="en-US" sz="3200" baseline="30000" dirty="0">
                <a:latin typeface="Calibri" panose="020F0502020204030204" pitchFamily="34" charset="0"/>
              </a:rPr>
              <a:t>22 </a:t>
            </a:r>
            <a:r>
              <a:rPr lang="en-US" sz="3200" dirty="0">
                <a:latin typeface="Calibri" panose="020F0502020204030204" pitchFamily="34" charset="0"/>
              </a:rPr>
              <a:t>But if </a:t>
            </a:r>
            <a:r>
              <a:rPr lang="en-US" sz="3200" i="1" dirty="0">
                <a:latin typeface="Calibri" panose="020F0502020204030204" pitchFamily="34" charset="0"/>
              </a:rPr>
              <a:t>I</a:t>
            </a:r>
            <a:r>
              <a:rPr lang="en-US" sz="3200" dirty="0">
                <a:latin typeface="Calibri" panose="020F0502020204030204" pitchFamily="34" charset="0"/>
              </a:rPr>
              <a:t> live on in the flesh, this </a:t>
            </a:r>
            <a:r>
              <a:rPr lang="en-US" sz="3200" i="1" dirty="0">
                <a:latin typeface="Calibri" panose="020F0502020204030204" pitchFamily="34" charset="0"/>
              </a:rPr>
              <a:t>will mean</a:t>
            </a:r>
            <a:r>
              <a:rPr lang="en-US" sz="3200" dirty="0">
                <a:latin typeface="Calibri" panose="020F0502020204030204" pitchFamily="34" charset="0"/>
              </a:rPr>
              <a:t> fruit from </a:t>
            </a:r>
            <a:r>
              <a:rPr lang="en-US" sz="3200" i="1" dirty="0">
                <a:latin typeface="Calibri" panose="020F0502020204030204" pitchFamily="34" charset="0"/>
              </a:rPr>
              <a:t>my</a:t>
            </a:r>
            <a:r>
              <a:rPr lang="en-US" sz="3200" dirty="0">
                <a:latin typeface="Calibri" panose="020F0502020204030204" pitchFamily="34" charset="0"/>
              </a:rPr>
              <a:t> labor; yet what I shall choose I cannot tell. </a:t>
            </a:r>
            <a:r>
              <a:rPr lang="en-US" sz="3200" baseline="30000" dirty="0">
                <a:latin typeface="Calibri" panose="020F0502020204030204" pitchFamily="34" charset="0"/>
              </a:rPr>
              <a:t>23 </a:t>
            </a:r>
            <a:r>
              <a:rPr lang="en-US" sz="3200" dirty="0">
                <a:latin typeface="Calibri" panose="020F0502020204030204" pitchFamily="34" charset="0"/>
              </a:rPr>
              <a:t>For I am hard-pressed between the two, having a desire to depart and be with Christ, </a:t>
            </a:r>
            <a:r>
              <a:rPr lang="en-US" sz="3200" i="1" dirty="0">
                <a:latin typeface="Calibri" panose="020F0502020204030204" pitchFamily="34" charset="0"/>
              </a:rPr>
              <a:t>which is</a:t>
            </a:r>
            <a:r>
              <a:rPr lang="en-US" sz="3200" dirty="0">
                <a:latin typeface="Calibri" panose="020F0502020204030204" pitchFamily="34" charset="0"/>
              </a:rPr>
              <a:t> far better. </a:t>
            </a:r>
            <a:r>
              <a:rPr lang="en-US" sz="3200" baseline="30000" dirty="0">
                <a:latin typeface="Calibri" panose="020F0502020204030204" pitchFamily="34" charset="0"/>
              </a:rPr>
              <a:t>24 </a:t>
            </a:r>
            <a:r>
              <a:rPr lang="en-US" sz="3200" dirty="0">
                <a:latin typeface="Calibri" panose="020F0502020204030204" pitchFamily="34" charset="0"/>
              </a:rPr>
              <a:t>Nevertheless to remain in the flesh </a:t>
            </a:r>
            <a:r>
              <a:rPr lang="en-US" sz="3200" i="1" dirty="0">
                <a:latin typeface="Calibri" panose="020F0502020204030204" pitchFamily="34" charset="0"/>
              </a:rPr>
              <a:t>is</a:t>
            </a:r>
            <a:r>
              <a:rPr lang="en-US" sz="3200" dirty="0">
                <a:latin typeface="Calibri" panose="020F0502020204030204" pitchFamily="34" charset="0"/>
              </a:rPr>
              <a:t> more needful for you. </a:t>
            </a:r>
          </a:p>
        </p:txBody>
      </p:sp>
    </p:spTree>
    <p:extLst>
      <p:ext uri="{BB962C8B-B14F-4D97-AF65-F5344CB8AC3E}">
        <p14:creationId xmlns:p14="http://schemas.microsoft.com/office/powerpoint/2010/main" val="2764859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49411" name="Picture 3" descr="C:\Users\Glen\Pictures\2012-01-23 1john1\1john1 001.jpg"/>
          <p:cNvPicPr>
            <a:picLocks noChangeAspect="1" noChangeArrowheads="1"/>
          </p:cNvPicPr>
          <p:nvPr/>
        </p:nvPicPr>
        <p:blipFill>
          <a:blip r:embed="rId3" cstate="print"/>
          <a:srcRect/>
          <a:stretch>
            <a:fillRect/>
          </a:stretch>
        </p:blipFill>
        <p:spPr bwMode="auto">
          <a:xfrm>
            <a:off x="2303942" y="685800"/>
            <a:ext cx="7736516" cy="5486400"/>
          </a:xfrm>
          <a:prstGeom prst="rect">
            <a:avLst/>
          </a:prstGeom>
          <a:noFill/>
        </p:spPr>
      </p:pic>
    </p:spTree>
    <p:extLst>
      <p:ext uri="{BB962C8B-B14F-4D97-AF65-F5344CB8AC3E}">
        <p14:creationId xmlns:p14="http://schemas.microsoft.com/office/powerpoint/2010/main" val="1383448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51458" name="Picture 2" descr="C:\Users\Glen\Pictures\2012-01-23 1john4\1john4 003.jpg"/>
          <p:cNvPicPr>
            <a:picLocks noChangeAspect="1" noChangeArrowheads="1"/>
          </p:cNvPicPr>
          <p:nvPr/>
        </p:nvPicPr>
        <p:blipFill>
          <a:blip r:embed="rId2" cstate="print"/>
          <a:srcRect/>
          <a:stretch>
            <a:fillRect/>
          </a:stretch>
        </p:blipFill>
        <p:spPr bwMode="auto">
          <a:xfrm>
            <a:off x="2261810" y="460375"/>
            <a:ext cx="7644191" cy="5864225"/>
          </a:xfrm>
          <a:prstGeom prst="rect">
            <a:avLst/>
          </a:prstGeom>
          <a:noFill/>
        </p:spPr>
      </p:pic>
    </p:spTree>
    <p:extLst>
      <p:ext uri="{BB962C8B-B14F-4D97-AF65-F5344CB8AC3E}">
        <p14:creationId xmlns:p14="http://schemas.microsoft.com/office/powerpoint/2010/main" val="320259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F79BE-0E2D-4BAF-906E-162DE77CFEDA}"/>
              </a:ext>
            </a:extLst>
          </p:cNvPr>
          <p:cNvSpPr/>
          <p:nvPr/>
        </p:nvSpPr>
        <p:spPr>
          <a:xfrm>
            <a:off x="2584174" y="1311965"/>
            <a:ext cx="7136296" cy="3018903"/>
          </a:xfrm>
          <a:prstGeom prst="rect">
            <a:avLst/>
          </a:prstGeom>
        </p:spPr>
        <p:txBody>
          <a:bodyPr wrap="square">
            <a:spAutoFit/>
          </a:bodyPr>
          <a:lstStyle/>
          <a:p>
            <a:pPr>
              <a:lnSpc>
                <a:spcPct val="115000"/>
              </a:lnSpc>
              <a:spcAft>
                <a:spcPts val="1000"/>
              </a:spcAft>
            </a:pPr>
            <a:r>
              <a:rPr lang="en-US" sz="3200" dirty="0">
                <a:latin typeface="Calibri" panose="020F0502020204030204" pitchFamily="34" charset="0"/>
              </a:rPr>
              <a:t>1 John 3:9 (NKJV) </a:t>
            </a:r>
          </a:p>
          <a:p>
            <a:pPr>
              <a:lnSpc>
                <a:spcPct val="115000"/>
              </a:lnSpc>
            </a:pPr>
            <a:r>
              <a:rPr lang="en-US" sz="3200" baseline="30000" dirty="0">
                <a:latin typeface="Calibri" panose="020F0502020204030204" pitchFamily="34" charset="0"/>
              </a:rPr>
              <a:t>9 </a:t>
            </a:r>
            <a:r>
              <a:rPr lang="en-US" sz="3200" dirty="0">
                <a:latin typeface="Calibri" panose="020F0502020204030204" pitchFamily="34" charset="0"/>
              </a:rPr>
              <a:t>Whoever has been born of God does not sin, for His seed remains in him; and he cannot sin, because he has been born of God. </a:t>
            </a:r>
          </a:p>
        </p:txBody>
      </p:sp>
    </p:spTree>
    <p:extLst>
      <p:ext uri="{BB962C8B-B14F-4D97-AF65-F5344CB8AC3E}">
        <p14:creationId xmlns:p14="http://schemas.microsoft.com/office/powerpoint/2010/main" val="3462391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48386" name="Picture 2" descr="C:\Users\Glen\Pictures\2012-01-23 1john2\1john2 001.jpg"/>
          <p:cNvPicPr>
            <a:picLocks noChangeAspect="1" noChangeArrowheads="1"/>
          </p:cNvPicPr>
          <p:nvPr/>
        </p:nvPicPr>
        <p:blipFill>
          <a:blip r:embed="rId3" cstate="print"/>
          <a:srcRect/>
          <a:stretch>
            <a:fillRect/>
          </a:stretch>
        </p:blipFill>
        <p:spPr bwMode="auto">
          <a:xfrm>
            <a:off x="1554480" y="264138"/>
            <a:ext cx="9113520" cy="6593862"/>
          </a:xfrm>
          <a:prstGeom prst="rect">
            <a:avLst/>
          </a:prstGeom>
          <a:noFill/>
        </p:spPr>
      </p:pic>
    </p:spTree>
    <p:extLst>
      <p:ext uri="{BB962C8B-B14F-4D97-AF65-F5344CB8AC3E}">
        <p14:creationId xmlns:p14="http://schemas.microsoft.com/office/powerpoint/2010/main" val="3417502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A18F9-6915-427D-AD08-5E8658E59197}"/>
              </a:ext>
            </a:extLst>
          </p:cNvPr>
          <p:cNvSpPr>
            <a:spLocks noGrp="1"/>
          </p:cNvSpPr>
          <p:nvPr>
            <p:ph type="title"/>
          </p:nvPr>
        </p:nvSpPr>
        <p:spPr>
          <a:xfrm>
            <a:off x="838200" y="365125"/>
            <a:ext cx="10515600" cy="21134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A8707C2C-981F-4D72-A2DF-468354EB4556}"/>
              </a:ext>
            </a:extLst>
          </p:cNvPr>
          <p:cNvSpPr>
            <a:spLocks noGrp="1"/>
          </p:cNvSpPr>
          <p:nvPr>
            <p:ph idx="1"/>
          </p:nvPr>
        </p:nvSpPr>
        <p:spPr>
          <a:xfrm>
            <a:off x="838200" y="854765"/>
            <a:ext cx="10515600" cy="5322198"/>
          </a:xfrm>
        </p:spPr>
        <p:txBody>
          <a:bodyPr>
            <a:normAutofit/>
          </a:bodyPr>
          <a:lstStyle/>
          <a:p>
            <a:r>
              <a:rPr lang="en-US" sz="4000" dirty="0">
                <a:solidFill>
                  <a:srgbClr val="FF0000"/>
                </a:solidFill>
              </a:rPr>
              <a:t>DON’T CLAIM TO BE LIVING A SPIRIT FILLED OR SPIRIT CONTROLED LIFE WITH KNOWN, UNCONFESSED SIN.</a:t>
            </a:r>
          </a:p>
          <a:p>
            <a:endParaRPr lang="en-US" sz="4000" dirty="0">
              <a:solidFill>
                <a:srgbClr val="FF0000"/>
              </a:solidFill>
            </a:endParaRPr>
          </a:p>
          <a:p>
            <a:r>
              <a:rPr lang="en-US" sz="4000" dirty="0">
                <a:solidFill>
                  <a:srgbClr val="FF0000"/>
                </a:solidFill>
              </a:rPr>
              <a:t>DON’T CLAIM TO BE IN FELLOWSHIP WITH GOD WHEN THERE IS SIN IN YOUR LIFE THAT IS NOT BEING RECOGNIZED AND DEALT WITH.</a:t>
            </a:r>
          </a:p>
        </p:txBody>
      </p:sp>
    </p:spTree>
    <p:extLst>
      <p:ext uri="{BB962C8B-B14F-4D97-AF65-F5344CB8AC3E}">
        <p14:creationId xmlns:p14="http://schemas.microsoft.com/office/powerpoint/2010/main" val="41060859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A7A84-67DE-437C-9BBA-2C2BB7CE49A7}"/>
              </a:ext>
            </a:extLst>
          </p:cNvPr>
          <p:cNvSpPr>
            <a:spLocks noGrp="1"/>
          </p:cNvSpPr>
          <p:nvPr>
            <p:ph type="title"/>
          </p:nvPr>
        </p:nvSpPr>
        <p:spPr>
          <a:xfrm>
            <a:off x="838200" y="365125"/>
            <a:ext cx="10515600" cy="16164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A538A2FA-FC1F-4B06-8A99-8FA68B71DBA8}"/>
              </a:ext>
            </a:extLst>
          </p:cNvPr>
          <p:cNvSpPr>
            <a:spLocks noGrp="1"/>
          </p:cNvSpPr>
          <p:nvPr>
            <p:ph idx="1"/>
          </p:nvPr>
        </p:nvSpPr>
        <p:spPr>
          <a:xfrm>
            <a:off x="838200" y="735496"/>
            <a:ext cx="10515600" cy="5441467"/>
          </a:xfrm>
        </p:spPr>
        <p:txBody>
          <a:bodyPr>
            <a:normAutofit/>
          </a:bodyPr>
          <a:lstStyle/>
          <a:p>
            <a:endParaRPr lang="en-US" sz="4000" b="1" dirty="0">
              <a:solidFill>
                <a:srgbClr val="FF0000"/>
              </a:solidFill>
            </a:endParaRPr>
          </a:p>
          <a:p>
            <a:r>
              <a:rPr lang="en-US" sz="4000" b="1" dirty="0">
                <a:solidFill>
                  <a:srgbClr val="FF0000"/>
                </a:solidFill>
              </a:rPr>
              <a:t>REMEMBER:   WE (BELIEVERS) WILL ALL STAND BEFORE THE JUDGEMENT SEAT OF CHRIST TO GIVE AN ACCOUNT OF WHAT WE HAVE DONE WITH THE GIFTS, RESOURCES, AND OPPORTUNITIES GOD HAS GIVEN US.</a:t>
            </a:r>
          </a:p>
          <a:p>
            <a:endParaRPr lang="en-US" sz="4000" b="1" dirty="0">
              <a:solidFill>
                <a:srgbClr val="FF0000"/>
              </a:solidFill>
            </a:endParaRPr>
          </a:p>
        </p:txBody>
      </p:sp>
    </p:spTree>
    <p:extLst>
      <p:ext uri="{BB962C8B-B14F-4D97-AF65-F5344CB8AC3E}">
        <p14:creationId xmlns:p14="http://schemas.microsoft.com/office/powerpoint/2010/main" val="3887048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043C4-04F4-402E-9F70-71C81F7D9495}"/>
              </a:ext>
            </a:extLst>
          </p:cNvPr>
          <p:cNvSpPr>
            <a:spLocks noGrp="1"/>
          </p:cNvSpPr>
          <p:nvPr>
            <p:ph type="title"/>
          </p:nvPr>
        </p:nvSpPr>
        <p:spPr>
          <a:xfrm>
            <a:off x="838200" y="365126"/>
            <a:ext cx="10515600" cy="44988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F63FBCEC-1352-4721-BC85-17C3F503042E}"/>
              </a:ext>
            </a:extLst>
          </p:cNvPr>
          <p:cNvSpPr>
            <a:spLocks noGrp="1"/>
          </p:cNvSpPr>
          <p:nvPr>
            <p:ph idx="1"/>
          </p:nvPr>
        </p:nvSpPr>
        <p:spPr>
          <a:xfrm>
            <a:off x="838200" y="815010"/>
            <a:ext cx="10515600" cy="5361953"/>
          </a:xfrm>
        </p:spPr>
        <p:txBody>
          <a:bodyPr/>
          <a:lstStyle/>
          <a:p>
            <a:endParaRPr lang="en-US" dirty="0"/>
          </a:p>
          <a:p>
            <a:r>
              <a:rPr lang="en-US" sz="4400" b="1" dirty="0">
                <a:solidFill>
                  <a:srgbClr val="FF0000"/>
                </a:solidFill>
              </a:rPr>
              <a:t>IT IS NOT FAITH </a:t>
            </a:r>
            <a:r>
              <a:rPr lang="en-US" sz="4400" b="1" u="sng" dirty="0">
                <a:solidFill>
                  <a:srgbClr val="FF0000"/>
                </a:solidFill>
              </a:rPr>
              <a:t> OR WORKS</a:t>
            </a:r>
          </a:p>
          <a:p>
            <a:endParaRPr lang="en-US" sz="4400" b="1" u="sng" dirty="0">
              <a:solidFill>
                <a:srgbClr val="FF0000"/>
              </a:solidFill>
            </a:endParaRPr>
          </a:p>
          <a:p>
            <a:r>
              <a:rPr lang="en-US" sz="4400" b="1" dirty="0">
                <a:solidFill>
                  <a:srgbClr val="FF0000"/>
                </a:solidFill>
              </a:rPr>
              <a:t>IT IS FAITH </a:t>
            </a:r>
            <a:r>
              <a:rPr lang="en-US" sz="4400" b="1" u="sng" dirty="0">
                <a:solidFill>
                  <a:srgbClr val="FF0000"/>
                </a:solidFill>
              </a:rPr>
              <a:t>AND WORKS </a:t>
            </a:r>
            <a:r>
              <a:rPr lang="en-US" sz="4400" b="1" dirty="0">
                <a:solidFill>
                  <a:srgbClr val="FF0000"/>
                </a:solidFill>
              </a:rPr>
              <a:t>BUT WITH AN ACCURATE UNDERTANDING OF THE PART BOTH PLAY IN LIVING THE CHRISTIAN LIFE</a:t>
            </a:r>
            <a:endParaRPr lang="en-US" sz="4400" b="1" u="sng" dirty="0">
              <a:solidFill>
                <a:srgbClr val="FF0000"/>
              </a:solidFill>
            </a:endParaRPr>
          </a:p>
        </p:txBody>
      </p:sp>
    </p:spTree>
    <p:extLst>
      <p:ext uri="{BB962C8B-B14F-4D97-AF65-F5344CB8AC3E}">
        <p14:creationId xmlns:p14="http://schemas.microsoft.com/office/powerpoint/2010/main" val="1988269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BB4D-4E45-4BC2-B756-8CC7375BF62B}"/>
              </a:ext>
            </a:extLst>
          </p:cNvPr>
          <p:cNvSpPr>
            <a:spLocks noGrp="1"/>
          </p:cNvSpPr>
          <p:nvPr>
            <p:ph type="title"/>
          </p:nvPr>
        </p:nvSpPr>
        <p:spPr/>
        <p:txBody>
          <a:bodyPr>
            <a:normAutofit/>
          </a:bodyPr>
          <a:lstStyle/>
          <a:p>
            <a:pPr algn="ctr"/>
            <a:r>
              <a:rPr lang="en-US" sz="4800" b="1" dirty="0">
                <a:solidFill>
                  <a:srgbClr val="FF0000"/>
                </a:solidFill>
              </a:rPr>
              <a:t>OPPOSITES</a:t>
            </a:r>
          </a:p>
        </p:txBody>
      </p:sp>
      <p:sp>
        <p:nvSpPr>
          <p:cNvPr id="3" name="Content Placeholder 2">
            <a:extLst>
              <a:ext uri="{FF2B5EF4-FFF2-40B4-BE49-F238E27FC236}">
                <a16:creationId xmlns:a16="http://schemas.microsoft.com/office/drawing/2014/main" id="{7D09CF3A-2998-4F8B-8726-4E2F8171F64B}"/>
              </a:ext>
            </a:extLst>
          </p:cNvPr>
          <p:cNvSpPr>
            <a:spLocks noGrp="1"/>
          </p:cNvSpPr>
          <p:nvPr>
            <p:ph idx="1"/>
          </p:nvPr>
        </p:nvSpPr>
        <p:spPr/>
        <p:txBody>
          <a:bodyPr>
            <a:normAutofit lnSpcReduction="10000"/>
          </a:bodyPr>
          <a:lstStyle/>
          <a:p>
            <a:endParaRPr lang="en-US" dirty="0"/>
          </a:p>
          <a:p>
            <a:pPr marL="0" indent="0">
              <a:buNone/>
            </a:pPr>
            <a:r>
              <a:rPr lang="en-US" sz="4800" b="1" u="sng" dirty="0">
                <a:solidFill>
                  <a:srgbClr val="FF0000"/>
                </a:solidFill>
              </a:rPr>
              <a:t>FLESH</a:t>
            </a:r>
            <a:r>
              <a:rPr lang="en-US" sz="4800" b="1" dirty="0">
                <a:solidFill>
                  <a:srgbClr val="FF0000"/>
                </a:solidFill>
              </a:rPr>
              <a:t>	 (CARNAL)	</a:t>
            </a:r>
          </a:p>
          <a:p>
            <a:pPr marL="0" indent="0">
              <a:buNone/>
            </a:pPr>
            <a:r>
              <a:rPr lang="en-US" sz="4800" b="1" dirty="0">
                <a:solidFill>
                  <a:srgbClr val="FF0000"/>
                </a:solidFill>
              </a:rPr>
              <a:t>THE BODY, SOUL, AND SPIRIT (HUMAN)OF MANKIND WITHOUT THE SPIRIT OF GOD. OUR THOUGHTS AND ACTIONS DONE ON OUR OWN			</a:t>
            </a:r>
          </a:p>
          <a:p>
            <a:pPr marL="0" indent="0">
              <a:buNone/>
            </a:pPr>
            <a:r>
              <a:rPr lang="en-US" sz="4800" b="1" u="sng" dirty="0">
                <a:solidFill>
                  <a:srgbClr val="FF0000"/>
                </a:solidFill>
              </a:rPr>
              <a:t>SPIRIT</a:t>
            </a:r>
            <a:r>
              <a:rPr lang="en-US" sz="4800" b="1" dirty="0">
                <a:solidFill>
                  <a:srgbClr val="FF0000"/>
                </a:solidFill>
              </a:rPr>
              <a:t> ----- THE HOLY SPIRIT OF GOD</a:t>
            </a:r>
          </a:p>
        </p:txBody>
      </p:sp>
    </p:spTree>
    <p:extLst>
      <p:ext uri="{BB962C8B-B14F-4D97-AF65-F5344CB8AC3E}">
        <p14:creationId xmlns:p14="http://schemas.microsoft.com/office/powerpoint/2010/main" val="3832172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74DF-BD7F-4C5C-9134-1E02A1D9F02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6ADF8A-E7B4-491E-8634-E9AAE0DB8DB3}"/>
              </a:ext>
            </a:extLst>
          </p:cNvPr>
          <p:cNvSpPr>
            <a:spLocks noGrp="1"/>
          </p:cNvSpPr>
          <p:nvPr>
            <p:ph idx="1"/>
          </p:nvPr>
        </p:nvSpPr>
        <p:spPr/>
        <p:txBody>
          <a:bodyPr>
            <a:normAutofit/>
          </a:bodyPr>
          <a:lstStyle/>
          <a:p>
            <a:r>
              <a:rPr lang="en-US" sz="4800" b="1" dirty="0">
                <a:solidFill>
                  <a:srgbClr val="FF0000"/>
                </a:solidFill>
              </a:rPr>
              <a:t>THE TEN COMMANDANTS ARE ABOUT REGULATING OR CONTROLING THE FLESH.  I WILL EXPLAIN THAT MORE LATER</a:t>
            </a:r>
          </a:p>
        </p:txBody>
      </p:sp>
    </p:spTree>
    <p:extLst>
      <p:ext uri="{BB962C8B-B14F-4D97-AF65-F5344CB8AC3E}">
        <p14:creationId xmlns:p14="http://schemas.microsoft.com/office/powerpoint/2010/main" val="3983662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52400"/>
          </a:xfrm>
        </p:spPr>
        <p:txBody>
          <a:bodyPr>
            <a:normAutofit fontScale="90000"/>
          </a:bodyPr>
          <a:lstStyle/>
          <a:p>
            <a:endParaRPr lang="en-US" dirty="0"/>
          </a:p>
        </p:txBody>
      </p:sp>
      <p:sp>
        <p:nvSpPr>
          <p:cNvPr id="3" name="Content Placeholder 2"/>
          <p:cNvSpPr>
            <a:spLocks noGrp="1"/>
          </p:cNvSpPr>
          <p:nvPr>
            <p:ph idx="1"/>
          </p:nvPr>
        </p:nvSpPr>
        <p:spPr>
          <a:xfrm>
            <a:off x="1981200" y="381001"/>
            <a:ext cx="8229600" cy="5745167"/>
          </a:xfrm>
        </p:spPr>
        <p:txBody>
          <a:bodyPr>
            <a:normAutofit/>
          </a:bodyPr>
          <a:lstStyle/>
          <a:p>
            <a:r>
              <a:rPr lang="en-US" dirty="0"/>
              <a:t>Romans 7:14–20 (NKJV) </a:t>
            </a:r>
          </a:p>
          <a:p>
            <a:r>
              <a:rPr lang="en-US" baseline="30000" dirty="0"/>
              <a:t>14 </a:t>
            </a:r>
            <a:r>
              <a:rPr lang="en-US" dirty="0"/>
              <a:t>For we know that the law is spiritual, but I am carnal, sold under sin. </a:t>
            </a:r>
            <a:r>
              <a:rPr lang="en-US" baseline="30000" dirty="0"/>
              <a:t>15 </a:t>
            </a:r>
            <a:r>
              <a:rPr lang="en-US" dirty="0"/>
              <a:t>For what I am doing, I do not understand. For what I will to do, that I do not practice; but what I hate, that I do. </a:t>
            </a:r>
            <a:r>
              <a:rPr lang="en-US" baseline="30000" dirty="0"/>
              <a:t>16 </a:t>
            </a:r>
            <a:r>
              <a:rPr lang="en-US" dirty="0"/>
              <a:t>If, then, I do what I will not to do, I agree with the law that </a:t>
            </a:r>
            <a:r>
              <a:rPr lang="en-US" i="1" dirty="0"/>
              <a:t>it is</a:t>
            </a:r>
            <a:r>
              <a:rPr lang="en-US" dirty="0"/>
              <a:t> good</a:t>
            </a:r>
            <a:r>
              <a:rPr lang="en-US" b="1" dirty="0">
                <a:solidFill>
                  <a:srgbClr val="FF0000"/>
                </a:solidFill>
              </a:rPr>
              <a:t>. </a:t>
            </a:r>
            <a:r>
              <a:rPr lang="en-US" b="1" baseline="30000" dirty="0">
                <a:solidFill>
                  <a:srgbClr val="FF0000"/>
                </a:solidFill>
              </a:rPr>
              <a:t>17 </a:t>
            </a:r>
            <a:r>
              <a:rPr lang="en-US" b="1" dirty="0">
                <a:solidFill>
                  <a:srgbClr val="FF0000"/>
                </a:solidFill>
              </a:rPr>
              <a:t>But now, </a:t>
            </a:r>
            <a:r>
              <a:rPr lang="en-US" b="1" i="1" dirty="0">
                <a:solidFill>
                  <a:srgbClr val="FF0000"/>
                </a:solidFill>
              </a:rPr>
              <a:t>it is</a:t>
            </a:r>
            <a:r>
              <a:rPr lang="en-US" b="1" dirty="0">
                <a:solidFill>
                  <a:srgbClr val="FF0000"/>
                </a:solidFill>
              </a:rPr>
              <a:t> no longer I who do it, but sin that dwells in me. </a:t>
            </a:r>
            <a:r>
              <a:rPr lang="en-US" b="1" baseline="30000" dirty="0">
                <a:solidFill>
                  <a:srgbClr val="FF0000"/>
                </a:solidFill>
              </a:rPr>
              <a:t>18 </a:t>
            </a:r>
            <a:r>
              <a:rPr lang="en-US" b="1" dirty="0">
                <a:solidFill>
                  <a:srgbClr val="FF0000"/>
                </a:solidFill>
              </a:rPr>
              <a:t>For I know that in me (that is, in my flesh) nothing good dwells; for to will is present with me, but </a:t>
            </a:r>
            <a:r>
              <a:rPr lang="en-US" b="1" i="1" dirty="0">
                <a:solidFill>
                  <a:srgbClr val="FF0000"/>
                </a:solidFill>
              </a:rPr>
              <a:t>how</a:t>
            </a:r>
            <a:r>
              <a:rPr lang="en-US" b="1" dirty="0">
                <a:solidFill>
                  <a:srgbClr val="FF0000"/>
                </a:solidFill>
              </a:rPr>
              <a:t> to perform what is good I do not find. </a:t>
            </a:r>
            <a:r>
              <a:rPr lang="en-US" b="1" baseline="30000" dirty="0">
                <a:solidFill>
                  <a:srgbClr val="FF0000"/>
                </a:solidFill>
              </a:rPr>
              <a:t>19 </a:t>
            </a:r>
            <a:r>
              <a:rPr lang="en-US" b="1" dirty="0">
                <a:solidFill>
                  <a:srgbClr val="FF0000"/>
                </a:solidFill>
              </a:rPr>
              <a:t>For the good that I will </a:t>
            </a:r>
            <a:r>
              <a:rPr lang="en-US" b="1" i="1" dirty="0">
                <a:solidFill>
                  <a:srgbClr val="FF0000"/>
                </a:solidFill>
              </a:rPr>
              <a:t>to do,</a:t>
            </a:r>
            <a:r>
              <a:rPr lang="en-US" b="1" dirty="0">
                <a:solidFill>
                  <a:srgbClr val="FF0000"/>
                </a:solidFill>
              </a:rPr>
              <a:t> I do not do; but the evil I will not </a:t>
            </a:r>
            <a:r>
              <a:rPr lang="en-US" b="1" i="1" dirty="0">
                <a:solidFill>
                  <a:srgbClr val="FF0000"/>
                </a:solidFill>
              </a:rPr>
              <a:t>to do,</a:t>
            </a:r>
            <a:r>
              <a:rPr lang="en-US" b="1" dirty="0">
                <a:solidFill>
                  <a:srgbClr val="FF0000"/>
                </a:solidFill>
              </a:rPr>
              <a:t> that I practice. </a:t>
            </a:r>
            <a:r>
              <a:rPr lang="en-US" b="1" baseline="30000" dirty="0">
                <a:solidFill>
                  <a:srgbClr val="FF0000"/>
                </a:solidFill>
              </a:rPr>
              <a:t>20 </a:t>
            </a:r>
            <a:r>
              <a:rPr lang="en-US" b="1" dirty="0">
                <a:solidFill>
                  <a:srgbClr val="FF0000"/>
                </a:solidFill>
              </a:rPr>
              <a:t>Now if I do what I will not </a:t>
            </a:r>
            <a:r>
              <a:rPr lang="en-US" b="1" i="1" dirty="0">
                <a:solidFill>
                  <a:srgbClr val="FF0000"/>
                </a:solidFill>
              </a:rPr>
              <a:t>to do,</a:t>
            </a:r>
            <a:r>
              <a:rPr lang="en-US" b="1" dirty="0">
                <a:solidFill>
                  <a:srgbClr val="FF0000"/>
                </a:solidFill>
              </a:rPr>
              <a:t> it is no longer I who do it, but sin that dwells in me. </a:t>
            </a:r>
          </a:p>
          <a:p>
            <a:endParaRPr lang="en-US" dirty="0"/>
          </a:p>
        </p:txBody>
      </p:sp>
    </p:spTree>
    <p:extLst>
      <p:ext uri="{BB962C8B-B14F-4D97-AF65-F5344CB8AC3E}">
        <p14:creationId xmlns:p14="http://schemas.microsoft.com/office/powerpoint/2010/main" val="3741271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1B9D8-5B34-48AE-9028-F1708D478EFF}"/>
              </a:ext>
            </a:extLst>
          </p:cNvPr>
          <p:cNvSpPr>
            <a:spLocks noGrp="1"/>
          </p:cNvSpPr>
          <p:nvPr>
            <p:ph type="title"/>
          </p:nvPr>
        </p:nvSpPr>
        <p:spPr>
          <a:xfrm>
            <a:off x="838200" y="365126"/>
            <a:ext cx="10515600" cy="31591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7EAD250-6B3D-4EEE-9A02-5AF7F9ED4BE6}"/>
              </a:ext>
            </a:extLst>
          </p:cNvPr>
          <p:cNvSpPr>
            <a:spLocks noGrp="1"/>
          </p:cNvSpPr>
          <p:nvPr>
            <p:ph idx="1"/>
          </p:nvPr>
        </p:nvSpPr>
        <p:spPr>
          <a:xfrm>
            <a:off x="838200" y="914400"/>
            <a:ext cx="10515600" cy="5262563"/>
          </a:xfrm>
        </p:spPr>
        <p:txBody>
          <a:bodyPr/>
          <a:lstStyle/>
          <a:p>
            <a:endParaRPr lang="en-US" dirty="0"/>
          </a:p>
          <a:p>
            <a:r>
              <a:rPr lang="en-US" dirty="0"/>
              <a:t>Romans 8:3–4 (NASB95) </a:t>
            </a:r>
          </a:p>
          <a:p>
            <a:r>
              <a:rPr lang="en-US" dirty="0"/>
              <a:t>	3	For what the Law could not do, weak as it was through the flesh, God </a:t>
            </a:r>
            <a:r>
              <a:rPr lang="en-US" i="1" dirty="0"/>
              <a:t>did:</a:t>
            </a:r>
            <a:r>
              <a:rPr lang="en-US" dirty="0"/>
              <a:t> sending His own Son in the likeness of sinful flesh and </a:t>
            </a:r>
            <a:r>
              <a:rPr lang="en-US" i="1" dirty="0"/>
              <a:t>as an offering</a:t>
            </a:r>
            <a:r>
              <a:rPr lang="en-US" dirty="0"/>
              <a:t> for sin, He condemned sin in the flesh, </a:t>
            </a:r>
          </a:p>
          <a:p>
            <a:r>
              <a:rPr lang="en-US" dirty="0"/>
              <a:t>	4	so that the requirement of the Law might be fulfilled in us, </a:t>
            </a:r>
            <a:r>
              <a:rPr lang="en-US" b="1" dirty="0">
                <a:solidFill>
                  <a:srgbClr val="FF0000"/>
                </a:solidFill>
              </a:rPr>
              <a:t>who do not walk according to the flesh but according to the Spirit. </a:t>
            </a:r>
          </a:p>
          <a:p>
            <a:endParaRPr lang="en-US" dirty="0"/>
          </a:p>
        </p:txBody>
      </p:sp>
    </p:spTree>
    <p:extLst>
      <p:ext uri="{BB962C8B-B14F-4D97-AF65-F5344CB8AC3E}">
        <p14:creationId xmlns:p14="http://schemas.microsoft.com/office/powerpoint/2010/main" val="2130123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1634</Words>
  <Application>Microsoft Office PowerPoint</Application>
  <PresentationFormat>Widescreen</PresentationFormat>
  <Paragraphs>225</Paragraphs>
  <Slides>49</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ＭＳ Ｐゴシック</vt:lpstr>
      <vt:lpstr>游ゴシック</vt:lpstr>
      <vt:lpstr>Arial</vt:lpstr>
      <vt:lpstr>Arial Rounded MT Bold</vt:lpstr>
      <vt:lpstr>Calibri</vt:lpstr>
      <vt:lpstr>Calibri Light</vt:lpstr>
      <vt:lpstr>Times New Roman</vt:lpstr>
      <vt:lpstr>Office Theme</vt:lpstr>
      <vt:lpstr>OPPOSITES</vt:lpstr>
      <vt:lpstr>OPPOSITES</vt:lpstr>
      <vt:lpstr>PowerPoint Presentation</vt:lpstr>
      <vt:lpstr>PowerPoint Presentation</vt:lpstr>
      <vt:lpstr>PowerPoint Presentation</vt:lpstr>
      <vt:lpstr>OPPOSITES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BAD CHOICES.  FEEDING THE FLESH, STARVING THE SPIRIT</vt:lpstr>
      <vt:lpstr>PowerPoint Presentation</vt:lpstr>
      <vt:lpstr>PowerPoint Presentation</vt:lpstr>
      <vt:lpstr>5. BAD CHOICES.  FEEDING THE FLESH, STARVING THE SPIRIT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Darby</dc:creator>
  <cp:lastModifiedBy>Glenn Darby</cp:lastModifiedBy>
  <cp:revision>62</cp:revision>
  <dcterms:created xsi:type="dcterms:W3CDTF">2018-05-06T01:35:55Z</dcterms:created>
  <dcterms:modified xsi:type="dcterms:W3CDTF">2018-05-24T23:21:36Z</dcterms:modified>
</cp:coreProperties>
</file>